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8" r:id="rId4"/>
    <p:sldId id="265" r:id="rId5"/>
    <p:sldId id="257" r:id="rId6"/>
    <p:sldId id="259"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53C05-94E1-442F-9350-B2C7C5242748}" type="datetimeFigureOut">
              <a:rPr lang="ru-RU" smtClean="0"/>
              <a:pPr/>
              <a:t>19.02.2019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90482-DE3C-4444-82FB-8A5EA3A0654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d9f70e95ba13e32283fac92b7343d847.jpg"/>
          <p:cNvPicPr>
            <a:picLocks noChangeAspect="1"/>
          </p:cNvPicPr>
          <p:nvPr/>
        </p:nvPicPr>
        <p:blipFill>
          <a:blip r:embed="rId2" cstate="print"/>
          <a:stretch>
            <a:fillRect/>
          </a:stretch>
        </p:blipFill>
        <p:spPr>
          <a:xfrm>
            <a:off x="0" y="0"/>
            <a:ext cx="9144000" cy="6861357"/>
          </a:xfrm>
          <a:prstGeom prst="rect">
            <a:avLst/>
          </a:prstGeom>
        </p:spPr>
      </p:pic>
      <p:pic>
        <p:nvPicPr>
          <p:cNvPr id="4" name="Рисунок 3" descr="img-n8L4_k.jpg"/>
          <p:cNvPicPr>
            <a:picLocks noChangeAspect="1"/>
          </p:cNvPicPr>
          <p:nvPr/>
        </p:nvPicPr>
        <p:blipFill>
          <a:blip r:embed="rId3" cstate="print"/>
          <a:stretch>
            <a:fillRect/>
          </a:stretch>
        </p:blipFill>
        <p:spPr>
          <a:xfrm>
            <a:off x="4769889" y="0"/>
            <a:ext cx="4374111" cy="1591664"/>
          </a:xfrm>
          <a:prstGeom prst="rect">
            <a:avLst/>
          </a:prstGeom>
        </p:spPr>
      </p:pic>
      <p:sp>
        <p:nvSpPr>
          <p:cNvPr id="2" name="Заголовок 1"/>
          <p:cNvSpPr>
            <a:spLocks noGrp="1"/>
          </p:cNvSpPr>
          <p:nvPr>
            <p:ph type="ctrTitle"/>
          </p:nvPr>
        </p:nvSpPr>
        <p:spPr>
          <a:xfrm>
            <a:off x="971600" y="1772816"/>
            <a:ext cx="7560840" cy="4608512"/>
          </a:xfrm>
        </p:spPr>
        <p:txBody>
          <a:bodyPr>
            <a:noAutofit/>
          </a:bodyPr>
          <a:lstStyle/>
          <a:p>
            <a:r>
              <a:rPr lang="ru-RU" sz="5400" dirty="0" smtClean="0">
                <a:solidFill>
                  <a:schemeClr val="bg1"/>
                </a:solidFill>
              </a:rPr>
              <a:t>Формирование реализационных компонентов двигательных действий в спорте высших достижений</a:t>
            </a:r>
            <a:endParaRPr lang="ru-RU" sz="5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332656"/>
            <a:ext cx="8291264" cy="5256584"/>
          </a:xfrm>
        </p:spPr>
        <p:txBody>
          <a:bodyPr>
            <a:noAutofit/>
          </a:bodyPr>
          <a:lstStyle/>
          <a:p>
            <a:pPr algn="just">
              <a:buNone/>
            </a:pPr>
            <a:r>
              <a:rPr lang="ru-RU" sz="2100" dirty="0" smtClean="0">
                <a:latin typeface="Times New Roman" pitchFamily="18" charset="0"/>
                <a:cs typeface="Times New Roman" pitchFamily="18" charset="0"/>
              </a:rPr>
              <a:t>	</a:t>
            </a:r>
            <a:r>
              <a:rPr lang="ru-RU" sz="2100" dirty="0" smtClean="0">
                <a:latin typeface="Times New Roman" pitchFamily="18" charset="0"/>
                <a:cs typeface="Times New Roman" pitchFamily="18" charset="0"/>
              </a:rPr>
              <a:t>	Современные </a:t>
            </a:r>
            <a:r>
              <a:rPr lang="ru-RU" sz="2100" dirty="0" smtClean="0">
                <a:latin typeface="Times New Roman" pitchFamily="18" charset="0"/>
                <a:cs typeface="Times New Roman" pitchFamily="18" charset="0"/>
              </a:rPr>
              <a:t>системы тренировки в разных видах спорта предполагают моделирование основных параметров соревновательной деятельности определяющих результат. Одно из основных проблем реализации этого моделирования является отсутствия количественной оценки параметров реализуемо двигательного поля. Двигательное поле представляет собой совокупность его отдельных компонентов, а именно: силового, пространственно и временного полей. Силовое поле представляет собой возможные варианты реализации усилий, при выполнении поставленной двигательной задачи. Пространственное поле - это область пространства, в пределах которой спортсмен может эффективно реализовывать свои перемещения с нужной скоростью и точностью. Временное поле, предполагает тонкую дифференциацию временных интервалов в процессе тренировочной и соревновательной деятельности. Двигательное поле может рассматриваться в двух аспектах: </a:t>
            </a:r>
            <a:r>
              <a:rPr lang="ru-RU" sz="2100" dirty="0" smtClean="0">
                <a:latin typeface="Times New Roman" pitchFamily="18" charset="0"/>
                <a:cs typeface="Times New Roman" pitchFamily="18" charset="0"/>
              </a:rPr>
              <a:t>моделируемое двигательное поле </a:t>
            </a:r>
            <a:r>
              <a:rPr lang="ru-RU" sz="2100" dirty="0" smtClean="0">
                <a:latin typeface="Times New Roman" pitchFamily="18" charset="0"/>
                <a:cs typeface="Times New Roman" pitchFamily="18" charset="0"/>
              </a:rPr>
              <a:t>и реализационное двигательное поле. Первое подразумевает постановку тренировочных и соревновательных задач, второе количественную оценку реализации моделей.</a:t>
            </a:r>
          </a:p>
          <a:p>
            <a:pPr algn="just">
              <a:buNone/>
            </a:pPr>
            <a:endParaRPr lang="ru-RU" sz="2100" dirty="0" smtClean="0">
              <a:latin typeface="Times New Roman" pitchFamily="18" charset="0"/>
              <a:cs typeface="Times New Roman" pitchFamily="18" charset="0"/>
            </a:endParaRPr>
          </a:p>
          <a:p>
            <a:pPr algn="just">
              <a:buNone/>
            </a:pPr>
            <a:r>
              <a:rPr lang="ru-RU" sz="2100" dirty="0" smtClean="0">
                <a:latin typeface="Times New Roman" pitchFamily="18" charset="0"/>
                <a:cs typeface="Times New Roman" pitchFamily="18" charset="0"/>
              </a:rPr>
              <a:t>	</a:t>
            </a:r>
          </a:p>
          <a:p>
            <a:endParaRPr lang="ru-RU" sz="2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3347864" y="188640"/>
          <a:ext cx="1814945" cy="640080"/>
        </p:xfrm>
        <a:graphic>
          <a:graphicData uri="http://schemas.openxmlformats.org/drawingml/2006/table">
            <a:tbl>
              <a:tblPr/>
              <a:tblGrid>
                <a:gridCol w="1814945"/>
              </a:tblGrid>
              <a:tr h="609600">
                <a:tc>
                  <a:txBody>
                    <a:bodyPr/>
                    <a:lstStyle/>
                    <a:p>
                      <a:pPr algn="ctr"/>
                      <a:r>
                        <a:rPr lang="ru-RU" sz="1800" kern="1200" dirty="0" smtClean="0">
                          <a:solidFill>
                            <a:schemeClr val="tx1"/>
                          </a:solidFill>
                          <a:latin typeface="+mn-lt"/>
                          <a:ea typeface="+mn-ea"/>
                          <a:cs typeface="+mn-cs"/>
                        </a:rPr>
                        <a:t>Двигательное поле</a:t>
                      </a:r>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6" name="Таблица 5"/>
          <p:cNvGraphicFramePr>
            <a:graphicFrameLocks noGrp="1"/>
          </p:cNvGraphicFramePr>
          <p:nvPr/>
        </p:nvGraphicFramePr>
        <p:xfrm>
          <a:off x="540327" y="1122218"/>
          <a:ext cx="2618509" cy="640080"/>
        </p:xfrm>
        <a:graphic>
          <a:graphicData uri="http://schemas.openxmlformats.org/drawingml/2006/table">
            <a:tbl>
              <a:tblPr/>
              <a:tblGrid>
                <a:gridCol w="2618509"/>
              </a:tblGrid>
              <a:tr h="484909">
                <a:tc>
                  <a:txBody>
                    <a:bodyPr/>
                    <a:lstStyle/>
                    <a:p>
                      <a:r>
                        <a:rPr lang="ru-RU" sz="1800" kern="1200" dirty="0" smtClean="0">
                          <a:solidFill>
                            <a:schemeClr val="tx1"/>
                          </a:solidFill>
                          <a:latin typeface="+mn-lt"/>
                          <a:ea typeface="+mn-ea"/>
                          <a:cs typeface="+mn-cs"/>
                        </a:rPr>
                        <a:t>Моделируемое двигательное поле</a:t>
                      </a:r>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Таблица 6"/>
          <p:cNvGraphicFramePr>
            <a:graphicFrameLocks noGrp="1"/>
          </p:cNvGraphicFramePr>
          <p:nvPr/>
        </p:nvGraphicFramePr>
        <p:xfrm>
          <a:off x="5403273" y="1039091"/>
          <a:ext cx="2576945" cy="640080"/>
        </p:xfrm>
        <a:graphic>
          <a:graphicData uri="http://schemas.openxmlformats.org/drawingml/2006/table">
            <a:tbl>
              <a:tblPr/>
              <a:tblGrid>
                <a:gridCol w="2576945"/>
              </a:tblGrid>
              <a:tr h="581891">
                <a:tc>
                  <a:txBody>
                    <a:bodyPr/>
                    <a:lstStyle/>
                    <a:p>
                      <a:r>
                        <a:rPr lang="ru-RU" sz="1800" kern="1200" dirty="0" smtClean="0">
                          <a:solidFill>
                            <a:schemeClr val="tx1"/>
                          </a:solidFill>
                          <a:latin typeface="+mn-lt"/>
                          <a:ea typeface="+mn-ea"/>
                          <a:cs typeface="+mn-cs"/>
                        </a:rPr>
                        <a:t>Реализационное двигательное поле</a:t>
                      </a:r>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Таблица 7"/>
          <p:cNvGraphicFramePr>
            <a:graphicFrameLocks noGrp="1"/>
          </p:cNvGraphicFramePr>
          <p:nvPr/>
        </p:nvGraphicFramePr>
        <p:xfrm>
          <a:off x="595745" y="2078182"/>
          <a:ext cx="692728" cy="2502946"/>
        </p:xfrm>
        <a:graphic>
          <a:graphicData uri="http://schemas.openxmlformats.org/drawingml/2006/table">
            <a:tbl>
              <a:tblPr/>
              <a:tblGrid>
                <a:gridCol w="692728"/>
              </a:tblGrid>
              <a:tr h="2502946">
                <a:tc>
                  <a:txBody>
                    <a:bodyPr/>
                    <a:lstStyle/>
                    <a:p>
                      <a:r>
                        <a:rPr lang="ru-RU" sz="1800" kern="1200" dirty="0" smtClean="0">
                          <a:solidFill>
                            <a:schemeClr val="tx1"/>
                          </a:solidFill>
                          <a:latin typeface="+mn-lt"/>
                          <a:ea typeface="+mn-ea"/>
                          <a:cs typeface="+mn-cs"/>
                        </a:rPr>
                        <a:t>Задаваемые параметры силового поля</a:t>
                      </a:r>
                      <a:endParaRPr lang="ru-RU" dirty="0"/>
                    </a:p>
                  </a:txBody>
                  <a:tcPr vert="vert27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9" name="Таблица 8"/>
          <p:cNvGraphicFramePr>
            <a:graphicFrameLocks noGrp="1"/>
          </p:cNvGraphicFramePr>
          <p:nvPr/>
        </p:nvGraphicFramePr>
        <p:xfrm>
          <a:off x="1691680" y="2060848"/>
          <a:ext cx="692728" cy="2520280"/>
        </p:xfrm>
        <a:graphic>
          <a:graphicData uri="http://schemas.openxmlformats.org/drawingml/2006/table">
            <a:tbl>
              <a:tblPr/>
              <a:tblGrid>
                <a:gridCol w="692728"/>
              </a:tblGrid>
              <a:tr h="2520280">
                <a:tc>
                  <a:txBody>
                    <a:bodyPr/>
                    <a:lstStyle/>
                    <a:p>
                      <a:r>
                        <a:rPr lang="ru-RU" sz="1800" kern="1200" dirty="0" smtClean="0">
                          <a:solidFill>
                            <a:schemeClr val="tx1"/>
                          </a:solidFill>
                          <a:latin typeface="+mn-lt"/>
                          <a:ea typeface="+mn-ea"/>
                          <a:cs typeface="+mn-cs"/>
                        </a:rPr>
                        <a:t>Задаваемые параметры пространственного поля</a:t>
                      </a:r>
                      <a:endParaRPr lang="ru-RU" dirty="0"/>
                    </a:p>
                  </a:txBody>
                  <a:tcPr vert="vert27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0" name="Таблица 9"/>
          <p:cNvGraphicFramePr>
            <a:graphicFrameLocks noGrp="1"/>
          </p:cNvGraphicFramePr>
          <p:nvPr/>
        </p:nvGraphicFramePr>
        <p:xfrm>
          <a:off x="2771800" y="2060848"/>
          <a:ext cx="692728" cy="2520280"/>
        </p:xfrm>
        <a:graphic>
          <a:graphicData uri="http://schemas.openxmlformats.org/drawingml/2006/table">
            <a:tbl>
              <a:tblPr/>
              <a:tblGrid>
                <a:gridCol w="692728"/>
              </a:tblGrid>
              <a:tr h="2520280">
                <a:tc>
                  <a:txBody>
                    <a:bodyPr/>
                    <a:lstStyle/>
                    <a:p>
                      <a:r>
                        <a:rPr lang="ru-RU" sz="1800" kern="1200" dirty="0" smtClean="0">
                          <a:solidFill>
                            <a:schemeClr val="tx1"/>
                          </a:solidFill>
                          <a:latin typeface="+mn-lt"/>
                          <a:ea typeface="+mn-ea"/>
                          <a:cs typeface="+mn-cs"/>
                        </a:rPr>
                        <a:t>Задаваемые параметры временного поля</a:t>
                      </a:r>
                      <a:endParaRPr lang="ru-RU" dirty="0"/>
                    </a:p>
                  </a:txBody>
                  <a:tcPr vert="vert27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1" name="Таблица 10"/>
          <p:cNvGraphicFramePr>
            <a:graphicFrameLocks noGrp="1"/>
          </p:cNvGraphicFramePr>
          <p:nvPr/>
        </p:nvGraphicFramePr>
        <p:xfrm>
          <a:off x="5004048" y="2132856"/>
          <a:ext cx="692728" cy="2448272"/>
        </p:xfrm>
        <a:graphic>
          <a:graphicData uri="http://schemas.openxmlformats.org/drawingml/2006/table">
            <a:tbl>
              <a:tblPr/>
              <a:tblGrid>
                <a:gridCol w="692728"/>
              </a:tblGrid>
              <a:tr h="2448272">
                <a:tc>
                  <a:txBody>
                    <a:bodyPr/>
                    <a:lstStyle/>
                    <a:p>
                      <a:r>
                        <a:rPr lang="ru-RU" sz="1800" kern="1200" dirty="0" smtClean="0">
                          <a:solidFill>
                            <a:schemeClr val="tx1"/>
                          </a:solidFill>
                          <a:latin typeface="+mn-lt"/>
                          <a:ea typeface="+mn-ea"/>
                          <a:cs typeface="+mn-cs"/>
                        </a:rPr>
                        <a:t>Количественная оценка параметров силового поля</a:t>
                      </a:r>
                      <a:endParaRPr lang="ru-RU" dirty="0"/>
                    </a:p>
                  </a:txBody>
                  <a:tcPr vert="vert27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2" name="Таблица 11"/>
          <p:cNvGraphicFramePr>
            <a:graphicFrameLocks noGrp="1"/>
          </p:cNvGraphicFramePr>
          <p:nvPr/>
        </p:nvGraphicFramePr>
        <p:xfrm>
          <a:off x="6156176" y="2132856"/>
          <a:ext cx="692728" cy="2448272"/>
        </p:xfrm>
        <a:graphic>
          <a:graphicData uri="http://schemas.openxmlformats.org/drawingml/2006/table">
            <a:tbl>
              <a:tblPr/>
              <a:tblGrid>
                <a:gridCol w="692728"/>
              </a:tblGrid>
              <a:tr h="2448272">
                <a:tc>
                  <a:txBody>
                    <a:bodyPr/>
                    <a:lstStyle/>
                    <a:p>
                      <a:r>
                        <a:rPr lang="ru-RU" sz="1800" kern="1200" dirty="0" smtClean="0">
                          <a:solidFill>
                            <a:schemeClr val="tx1"/>
                          </a:solidFill>
                          <a:latin typeface="+mn-lt"/>
                          <a:ea typeface="+mn-ea"/>
                          <a:cs typeface="+mn-cs"/>
                        </a:rPr>
                        <a:t>Количественная оценка параметров пространственного поля</a:t>
                      </a:r>
                      <a:endParaRPr lang="ru-RU" dirty="0"/>
                    </a:p>
                  </a:txBody>
                  <a:tcPr vert="vert27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3" name="Таблица 12"/>
          <p:cNvGraphicFramePr>
            <a:graphicFrameLocks noGrp="1"/>
          </p:cNvGraphicFramePr>
          <p:nvPr/>
        </p:nvGraphicFramePr>
        <p:xfrm>
          <a:off x="7308304" y="2132856"/>
          <a:ext cx="692728" cy="2448272"/>
        </p:xfrm>
        <a:graphic>
          <a:graphicData uri="http://schemas.openxmlformats.org/drawingml/2006/table">
            <a:tbl>
              <a:tblPr/>
              <a:tblGrid>
                <a:gridCol w="692728"/>
              </a:tblGrid>
              <a:tr h="2448272">
                <a:tc>
                  <a:txBody>
                    <a:bodyPr/>
                    <a:lstStyle/>
                    <a:p>
                      <a:r>
                        <a:rPr lang="ru-RU" sz="1800" kern="1200" dirty="0" smtClean="0">
                          <a:solidFill>
                            <a:schemeClr val="tx1"/>
                          </a:solidFill>
                          <a:latin typeface="+mn-lt"/>
                          <a:ea typeface="+mn-ea"/>
                          <a:cs typeface="+mn-cs"/>
                        </a:rPr>
                        <a:t>Количественная оценка параметров временного поля</a:t>
                      </a:r>
                      <a:endParaRPr lang="ru-RU" dirty="0"/>
                    </a:p>
                  </a:txBody>
                  <a:tcPr vert="vert27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4" name="Таблица 13"/>
          <p:cNvGraphicFramePr>
            <a:graphicFrameLocks noGrp="1"/>
          </p:cNvGraphicFramePr>
          <p:nvPr/>
        </p:nvGraphicFramePr>
        <p:xfrm>
          <a:off x="2051720" y="5229200"/>
          <a:ext cx="5184576" cy="504056"/>
        </p:xfrm>
        <a:graphic>
          <a:graphicData uri="http://schemas.openxmlformats.org/drawingml/2006/table">
            <a:tbl>
              <a:tblPr/>
              <a:tblGrid>
                <a:gridCol w="5184576"/>
              </a:tblGrid>
              <a:tr h="504056">
                <a:tc>
                  <a:txBody>
                    <a:bodyPr/>
                    <a:lstStyle/>
                    <a:p>
                      <a:r>
                        <a:rPr lang="ru-RU" sz="1800" kern="1200" dirty="0" smtClean="0">
                          <a:solidFill>
                            <a:schemeClr val="tx1"/>
                          </a:solidFill>
                          <a:latin typeface="+mn-lt"/>
                          <a:ea typeface="+mn-ea"/>
                          <a:cs typeface="+mn-cs"/>
                        </a:rPr>
                        <a:t>Сравнительный анализ регулируемых параметров</a:t>
                      </a:r>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6" name="Прямая со стрелкой 15"/>
          <p:cNvCxnSpPr/>
          <p:nvPr/>
        </p:nvCxnSpPr>
        <p:spPr>
          <a:xfrm flipH="1">
            <a:off x="3203848" y="836712"/>
            <a:ext cx="14401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5148064" y="836712"/>
            <a:ext cx="2160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1043608" y="1772816"/>
            <a:ext cx="14401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2051720" y="177281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2771800" y="1772816"/>
            <a:ext cx="207640" cy="207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5580112" y="1700808"/>
            <a:ext cx="14401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6516216" y="1700808"/>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7452320" y="1700808"/>
            <a:ext cx="14401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1043608" y="4581128"/>
            <a:ext cx="86409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2051720" y="4581128"/>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3131840" y="4581128"/>
            <a:ext cx="21602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flipH="1">
            <a:off x="5148064" y="4581128"/>
            <a:ext cx="21602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flipH="1">
            <a:off x="6012160" y="4581128"/>
            <a:ext cx="51244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flipH="1">
            <a:off x="7020272" y="4581128"/>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908720"/>
            <a:ext cx="8229600" cy="4525963"/>
          </a:xfrm>
        </p:spPr>
        <p:txBody>
          <a:bodyPr>
            <a:noAutofit/>
          </a:bodyPr>
          <a:lstStyle/>
          <a:p>
            <a:pPr algn="just">
              <a:buNone/>
            </a:pPr>
            <a:r>
              <a:rPr lang="ru-RU" dirty="0" smtClean="0">
                <a:latin typeface="Times New Roman" pitchFamily="18" charset="0"/>
                <a:cs typeface="Times New Roman" pitchFamily="18" charset="0"/>
              </a:rPr>
              <a:t>    	В </a:t>
            </a:r>
            <a:r>
              <a:rPr lang="ru-RU" dirty="0" smtClean="0">
                <a:latin typeface="Times New Roman" pitchFamily="18" charset="0"/>
                <a:cs typeface="Times New Roman" pitchFamily="18" charset="0"/>
              </a:rPr>
              <a:t>качестве основного средства реализации поставленной задачи нами был использован разработанный на кафедре биомеханики многофункциональный программируемый пневматический тренажер, защищенный двумя патентами РФ. Возможности тренажера позволяют моделировать и регистрировать параметры усилия пространства и времени в широком диапазоне нагрузок</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11560" y="476672"/>
            <a:ext cx="7776864" cy="369332"/>
          </a:xfrm>
          <a:prstGeom prst="rect">
            <a:avLst/>
          </a:prstGeom>
        </p:spPr>
        <p:txBody>
          <a:bodyPr wrap="square">
            <a:spAutoFit/>
          </a:bodyPr>
          <a:lstStyle/>
          <a:p>
            <a:r>
              <a:rPr lang="ru-RU" dirty="0" smtClean="0"/>
              <a:t>Рис.1 Многофункциональный программируемый </a:t>
            </a:r>
            <a:r>
              <a:rPr lang="ru-RU" dirty="0" err="1" smtClean="0"/>
              <a:t>пневмотренажер</a:t>
            </a:r>
            <a:r>
              <a:rPr lang="ru-RU" dirty="0" smtClean="0"/>
              <a:t>. </a:t>
            </a:r>
            <a:endParaRPr lang="ru-RU" dirty="0"/>
          </a:p>
        </p:txBody>
      </p:sp>
      <p:pic>
        <p:nvPicPr>
          <p:cNvPr id="1026" name="Picture 2" descr="F:\WhatsApp Image 2019-02-19 at 12.34.15.jpeg"/>
          <p:cNvPicPr>
            <a:picLocks noChangeAspect="1" noChangeArrowheads="1"/>
          </p:cNvPicPr>
          <p:nvPr/>
        </p:nvPicPr>
        <p:blipFill>
          <a:blip r:embed="rId2" cstate="print"/>
          <a:srcRect/>
          <a:stretch>
            <a:fillRect/>
          </a:stretch>
        </p:blipFill>
        <p:spPr bwMode="auto">
          <a:xfrm>
            <a:off x="2123728" y="1124744"/>
            <a:ext cx="4608513" cy="52565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2583160"/>
          </a:xfrm>
        </p:spPr>
        <p:txBody>
          <a:bodyPr>
            <a:normAutofit/>
          </a:bodyPr>
          <a:lstStyle/>
          <a:p>
            <a:pPr algn="just"/>
            <a:r>
              <a:rPr lang="ru-RU" sz="2000" dirty="0" smtClean="0">
                <a:latin typeface="Times New Roman" pitchFamily="18" charset="0"/>
                <a:cs typeface="Times New Roman" pitchFamily="18" charset="0"/>
              </a:rPr>
              <a:t>	Предложенный </a:t>
            </a:r>
            <a:r>
              <a:rPr lang="ru-RU" sz="2000" dirty="0" smtClean="0">
                <a:latin typeface="Times New Roman" pitchFamily="18" charset="0"/>
                <a:cs typeface="Times New Roman" pitchFamily="18" charset="0"/>
              </a:rPr>
              <a:t>методический подход, позволяет оценивать как моделируемые, так и реализационные компоненты тренировочного процесса, так как позволяет задавать и регистрировать все выше перечисленные компоненты тренировочных нагрузок, а именно максимальную величину усилия, время ее проявления , время достижения максимального усилия, амплитуду тренировочных упражнений (угловую и линейную),  темп, частоту движений, мощность ( рисунок 3). </a:t>
            </a:r>
            <a:endParaRPr lang="ru-RU" sz="2000" dirty="0">
              <a:latin typeface="Times New Roman" pitchFamily="18" charset="0"/>
              <a:cs typeface="Times New Roman" pitchFamily="18" charset="0"/>
            </a:endParaRPr>
          </a:p>
        </p:txBody>
      </p:sp>
      <p:pic>
        <p:nvPicPr>
          <p:cNvPr id="2050" name="Picture 2" descr="F:\WhatsApp Image 2019-02-19 at 12.34.15(4).jpeg"/>
          <p:cNvPicPr>
            <a:picLocks noChangeAspect="1" noChangeArrowheads="1"/>
          </p:cNvPicPr>
          <p:nvPr/>
        </p:nvPicPr>
        <p:blipFill>
          <a:blip r:embed="rId2" cstate="print"/>
          <a:srcRect/>
          <a:stretch>
            <a:fillRect/>
          </a:stretch>
        </p:blipFill>
        <p:spPr bwMode="auto">
          <a:xfrm>
            <a:off x="1763688" y="2708920"/>
            <a:ext cx="5472608" cy="388843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836712"/>
            <a:ext cx="8784976" cy="4525963"/>
          </a:xfrm>
        </p:spPr>
        <p:txBody>
          <a:bodyPr>
            <a:noAutofit/>
          </a:bodyPr>
          <a:lstStyle/>
          <a:p>
            <a:pPr algn="just">
              <a:buNone/>
            </a:pPr>
            <a:r>
              <a:rPr lang="ru-RU" sz="3600" dirty="0" smtClean="0">
                <a:latin typeface="Times New Roman" pitchFamily="18" charset="0"/>
                <a:cs typeface="Times New Roman" pitchFamily="18" charset="0"/>
              </a:rPr>
              <a:t>		Предложенная </a:t>
            </a:r>
            <a:r>
              <a:rPr lang="ru-RU" sz="3600" dirty="0" smtClean="0">
                <a:latin typeface="Times New Roman" pitchFamily="18" charset="0"/>
                <a:cs typeface="Times New Roman" pitchFamily="18" charset="0"/>
              </a:rPr>
              <a:t>методика </a:t>
            </a:r>
            <a:r>
              <a:rPr lang="ru-RU" sz="3600" dirty="0" smtClean="0">
                <a:latin typeface="Times New Roman" pitchFamily="18" charset="0"/>
                <a:cs typeface="Times New Roman" pitchFamily="18" charset="0"/>
              </a:rPr>
              <a:t>позволяет количественно </a:t>
            </a:r>
            <a:r>
              <a:rPr lang="ru-RU" sz="3600" dirty="0" smtClean="0">
                <a:latin typeface="Times New Roman" pitchFamily="18" charset="0"/>
                <a:cs typeface="Times New Roman" pitchFamily="18" charset="0"/>
              </a:rPr>
              <a:t>оценивать параметры тренировочной деятельности в широком диапазоне нагрузок, комплексно оценивать характер тренировочных воздействий и оценивать характер тренировочных сдвигов в разных тренировочных циклах.</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46</TotalTime>
  <Words>54</Words>
  <Application>Microsoft Office PowerPoint</Application>
  <PresentationFormat>Экран (4:3)</PresentationFormat>
  <Paragraphs>18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Формирование реализационных компонентов двигательных действий в спорте высших достижений</vt:lpstr>
      <vt:lpstr>Слайд 2</vt:lpstr>
      <vt:lpstr>Слайд 3</vt:lpstr>
      <vt:lpstr>Слайд 4</vt:lpstr>
      <vt:lpstr>Слайд 5</vt:lpstr>
      <vt:lpstr> Предложенный методический подход, позволяет оценивать как моделируемые, так и реализационные компоненты тренировочного процесса, так как позволяет задавать и регистрировать все выше перечисленные компоненты тренировочных нагрузок, а именно максимальную величину усилия, время ее проявления , время достижения максимального усилия, амплитуду тренировочных упражнений (угловую и линейную),  темп, частоту движений, мощность ( рисунок 3). </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реализационных компонентов двигательных действий в спорте высших достижений</dc:title>
  <dc:creator>NAD</dc:creator>
  <cp:lastModifiedBy>NAD</cp:lastModifiedBy>
  <cp:revision>8</cp:revision>
  <dcterms:created xsi:type="dcterms:W3CDTF">2019-02-16T13:53:56Z</dcterms:created>
  <dcterms:modified xsi:type="dcterms:W3CDTF">2019-02-19T09:46:00Z</dcterms:modified>
</cp:coreProperties>
</file>