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3" r:id="rId2"/>
    <p:sldId id="270" r:id="rId3"/>
    <p:sldId id="271" r:id="rId4"/>
    <p:sldId id="267" r:id="rId5"/>
    <p:sldId id="274" r:id="rId6"/>
    <p:sldId id="269" r:id="rId7"/>
    <p:sldId id="275" r:id="rId8"/>
    <p:sldId id="257" r:id="rId9"/>
    <p:sldId id="258" r:id="rId10"/>
    <p:sldId id="259" r:id="rId11"/>
    <p:sldId id="260" r:id="rId12"/>
    <p:sldId id="261" r:id="rId13"/>
    <p:sldId id="262" r:id="rId14"/>
    <p:sldId id="263" r:id="rId15"/>
    <p:sldId id="264" r:id="rId16"/>
    <p:sldId id="265" r:id="rId17"/>
    <p:sldId id="266" r:id="rId18"/>
  </p:sldIdLst>
  <p:sldSz cx="12801600" cy="9601200" type="A3"/>
  <p:notesSz cx="14368463" cy="9939338"/>
  <p:defaultText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83" autoAdjust="0"/>
    <p:restoredTop sz="94660"/>
  </p:normalViewPr>
  <p:slideViewPr>
    <p:cSldViewPr>
      <p:cViewPr>
        <p:scale>
          <a:sx n="66" d="100"/>
          <a:sy n="66" d="100"/>
        </p:scale>
        <p:origin x="-858" y="-72"/>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6226105" cy="49746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8137769" y="0"/>
            <a:ext cx="6228399" cy="497461"/>
          </a:xfrm>
          <a:prstGeom prst="rect">
            <a:avLst/>
          </a:prstGeom>
        </p:spPr>
        <p:txBody>
          <a:bodyPr vert="horz" lIns="91440" tIns="45720" rIns="91440" bIns="45720" rtlCol="0"/>
          <a:lstStyle>
            <a:lvl1pPr algn="r">
              <a:defRPr sz="1200"/>
            </a:lvl1pPr>
          </a:lstStyle>
          <a:p>
            <a:fld id="{95E68B5F-41DD-4290-AC0B-AF40B305230C}" type="datetimeFigureOut">
              <a:rPr lang="ru-RU" smtClean="0"/>
              <a:pPr/>
              <a:t>01.03.2019</a:t>
            </a:fld>
            <a:endParaRPr lang="ru-RU"/>
          </a:p>
        </p:txBody>
      </p:sp>
      <p:sp>
        <p:nvSpPr>
          <p:cNvPr id="4" name="Нижний колонтитул 3"/>
          <p:cNvSpPr>
            <a:spLocks noGrp="1"/>
          </p:cNvSpPr>
          <p:nvPr>
            <p:ph type="ftr" sz="quarter" idx="2"/>
          </p:nvPr>
        </p:nvSpPr>
        <p:spPr>
          <a:xfrm>
            <a:off x="0" y="9440779"/>
            <a:ext cx="6226105" cy="49636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8137769" y="9440779"/>
            <a:ext cx="6228399" cy="496363"/>
          </a:xfrm>
          <a:prstGeom prst="rect">
            <a:avLst/>
          </a:prstGeom>
        </p:spPr>
        <p:txBody>
          <a:bodyPr vert="horz" lIns="91440" tIns="45720" rIns="91440" bIns="45720" rtlCol="0" anchor="b"/>
          <a:lstStyle>
            <a:lvl1pPr algn="r">
              <a:defRPr sz="1200"/>
            </a:lvl1pPr>
          </a:lstStyle>
          <a:p>
            <a:fld id="{8EBE96B7-A91F-42A2-9F8E-111BEF464EDD}"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6226333" cy="496967"/>
          </a:xfrm>
          <a:prstGeom prst="rect">
            <a:avLst/>
          </a:prstGeom>
        </p:spPr>
        <p:txBody>
          <a:bodyPr vert="horz" lIns="138897" tIns="69449" rIns="138897" bIns="69449" rtlCol="0"/>
          <a:lstStyle>
            <a:lvl1pPr algn="l">
              <a:defRPr sz="1800"/>
            </a:lvl1pPr>
          </a:lstStyle>
          <a:p>
            <a:endParaRPr lang="ru-RU"/>
          </a:p>
        </p:txBody>
      </p:sp>
      <p:sp>
        <p:nvSpPr>
          <p:cNvPr id="3" name="Дата 2"/>
          <p:cNvSpPr>
            <a:spLocks noGrp="1"/>
          </p:cNvSpPr>
          <p:nvPr>
            <p:ph type="dt" idx="1"/>
          </p:nvPr>
        </p:nvSpPr>
        <p:spPr>
          <a:xfrm>
            <a:off x="8138805" y="0"/>
            <a:ext cx="6226333" cy="496967"/>
          </a:xfrm>
          <a:prstGeom prst="rect">
            <a:avLst/>
          </a:prstGeom>
        </p:spPr>
        <p:txBody>
          <a:bodyPr vert="horz" lIns="138897" tIns="69449" rIns="138897" bIns="69449" rtlCol="0"/>
          <a:lstStyle>
            <a:lvl1pPr algn="r">
              <a:defRPr sz="1800"/>
            </a:lvl1pPr>
          </a:lstStyle>
          <a:p>
            <a:fld id="{E120F1AE-4740-4D8D-AC77-7E403D4C08E0}" type="datetimeFigureOut">
              <a:rPr lang="ru-RU" smtClean="0"/>
              <a:pPr/>
              <a:t>01.03.2019</a:t>
            </a:fld>
            <a:endParaRPr lang="ru-RU"/>
          </a:p>
        </p:txBody>
      </p:sp>
      <p:sp>
        <p:nvSpPr>
          <p:cNvPr id="4" name="Образ слайда 3"/>
          <p:cNvSpPr>
            <a:spLocks noGrp="1" noRot="1" noChangeAspect="1"/>
          </p:cNvSpPr>
          <p:nvPr>
            <p:ph type="sldImg" idx="2"/>
          </p:nvPr>
        </p:nvSpPr>
        <p:spPr>
          <a:xfrm>
            <a:off x="4700588" y="746125"/>
            <a:ext cx="4968875" cy="3725863"/>
          </a:xfrm>
          <a:prstGeom prst="rect">
            <a:avLst/>
          </a:prstGeom>
          <a:noFill/>
          <a:ln w="12700">
            <a:solidFill>
              <a:prstClr val="black"/>
            </a:solidFill>
          </a:ln>
        </p:spPr>
        <p:txBody>
          <a:bodyPr vert="horz" lIns="138897" tIns="69449" rIns="138897" bIns="69449" rtlCol="0" anchor="ctr"/>
          <a:lstStyle/>
          <a:p>
            <a:endParaRPr lang="ru-RU"/>
          </a:p>
        </p:txBody>
      </p:sp>
      <p:sp>
        <p:nvSpPr>
          <p:cNvPr id="5" name="Заметки 4"/>
          <p:cNvSpPr>
            <a:spLocks noGrp="1"/>
          </p:cNvSpPr>
          <p:nvPr>
            <p:ph type="body" sz="quarter" idx="3"/>
          </p:nvPr>
        </p:nvSpPr>
        <p:spPr>
          <a:xfrm>
            <a:off x="1436847" y="4721186"/>
            <a:ext cx="11494770" cy="4472702"/>
          </a:xfrm>
          <a:prstGeom prst="rect">
            <a:avLst/>
          </a:prstGeom>
        </p:spPr>
        <p:txBody>
          <a:bodyPr vert="horz" lIns="138897" tIns="69449" rIns="138897" bIns="69449"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0646"/>
            <a:ext cx="6226333" cy="496967"/>
          </a:xfrm>
          <a:prstGeom prst="rect">
            <a:avLst/>
          </a:prstGeom>
        </p:spPr>
        <p:txBody>
          <a:bodyPr vert="horz" lIns="138897" tIns="69449" rIns="138897" bIns="69449" rtlCol="0" anchor="b"/>
          <a:lstStyle>
            <a:lvl1pPr algn="l">
              <a:defRPr sz="1800"/>
            </a:lvl1pPr>
          </a:lstStyle>
          <a:p>
            <a:endParaRPr lang="ru-RU"/>
          </a:p>
        </p:txBody>
      </p:sp>
      <p:sp>
        <p:nvSpPr>
          <p:cNvPr id="7" name="Номер слайда 6"/>
          <p:cNvSpPr>
            <a:spLocks noGrp="1"/>
          </p:cNvSpPr>
          <p:nvPr>
            <p:ph type="sldNum" sz="quarter" idx="5"/>
          </p:nvPr>
        </p:nvSpPr>
        <p:spPr>
          <a:xfrm>
            <a:off x="8138805" y="9440646"/>
            <a:ext cx="6226333" cy="496967"/>
          </a:xfrm>
          <a:prstGeom prst="rect">
            <a:avLst/>
          </a:prstGeom>
        </p:spPr>
        <p:txBody>
          <a:bodyPr vert="horz" lIns="138897" tIns="69449" rIns="138897" bIns="69449" rtlCol="0" anchor="b"/>
          <a:lstStyle>
            <a:lvl1pPr algn="r">
              <a:defRPr sz="1800"/>
            </a:lvl1pPr>
          </a:lstStyle>
          <a:p>
            <a:fld id="{B4C1F70D-ADCE-422F-B863-FEE2D8CD25F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8</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11</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12</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13</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14</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15</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702175" y="746125"/>
            <a:ext cx="4968875" cy="3725863"/>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81DF5BA-0C50-488D-8E4A-24ECAB728A08}"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2994959" y="537845"/>
            <a:ext cx="4031615" cy="1147032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95668" y="537845"/>
            <a:ext cx="11885930" cy="1147032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4"/>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ru-RU"/>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4"/>
          <p:cNvSpPr>
            <a:spLocks noGrp="1"/>
          </p:cNvSpPr>
          <p:nvPr>
            <p:ph type="dt" sz="half" idx="10"/>
          </p:nvPr>
        </p:nvSpPr>
        <p:spPr/>
        <p:txBody>
          <a:bodyPr/>
          <a:lstStyle/>
          <a:p>
            <a:fld id="{F393545D-5E01-4316-8497-14B94B3EEF98}"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ECBE57-4D68-4A3E-96AA-08CBE3830EB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393545D-5E01-4316-8497-14B94B3EEF98}" type="datetimeFigureOut">
              <a:rPr lang="ru-RU" smtClean="0"/>
              <a:pPr/>
              <a:t>01.03.2019</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EFECBE57-4D68-4A3E-96AA-08CBE3830E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noAutofit/>
          </a:bodyPr>
          <a:lstStyle/>
          <a:p>
            <a:r>
              <a:rPr lang="ru-RU" sz="3600" dirty="0" smtClean="0">
                <a:latin typeface="Times New Roman" pitchFamily="18" charset="0"/>
                <a:cs typeface="Times New Roman" pitchFamily="18" charset="0"/>
              </a:rPr>
              <a:t>ФГБОУ ВО «Национальный государственный Университет физической культуры, спорта и здоровья имени П.Ф. Лесгафта, Санкт-Петербург»</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640080" y="2943212"/>
            <a:ext cx="11618636" cy="2500330"/>
          </a:xfrm>
        </p:spPr>
        <p:txBody>
          <a:bodyPr>
            <a:noAutofit/>
          </a:bodyPr>
          <a:lstStyle/>
          <a:p>
            <a:pPr algn="ctr">
              <a:buNone/>
            </a:pPr>
            <a:r>
              <a:rPr lang="ru-RU" sz="6700" b="1" dirty="0" smtClean="0">
                <a:latin typeface="Times New Roman" pitchFamily="18" charset="0"/>
                <a:cs typeface="Times New Roman" pitchFamily="18" charset="0"/>
              </a:rPr>
              <a:t>Честный спорт и Всемирный антидопинговый кодекс</a:t>
            </a:r>
            <a:endParaRPr lang="ru-RU" sz="6700" b="1" dirty="0">
              <a:latin typeface="Times New Roman" pitchFamily="18" charset="0"/>
              <a:cs typeface="Times New Roman" pitchFamily="18" charset="0"/>
            </a:endParaRPr>
          </a:p>
        </p:txBody>
      </p:sp>
      <p:sp>
        <p:nvSpPr>
          <p:cNvPr id="4" name="TextBox 3"/>
          <p:cNvSpPr txBox="1"/>
          <p:nvPr/>
        </p:nvSpPr>
        <p:spPr>
          <a:xfrm>
            <a:off x="5257792" y="8515376"/>
            <a:ext cx="2573461" cy="861774"/>
          </a:xfrm>
          <a:prstGeom prst="rect">
            <a:avLst/>
          </a:prstGeom>
          <a:noFill/>
        </p:spPr>
        <p:txBody>
          <a:bodyPr wrap="none" rtlCol="0">
            <a:spAutoFit/>
          </a:bodyPr>
          <a:lstStyle/>
          <a:p>
            <a:pPr algn="ctr"/>
            <a:r>
              <a:rPr lang="ru-RU" dirty="0" smtClean="0">
                <a:latin typeface="Times New Roman" pitchFamily="18" charset="0"/>
                <a:cs typeface="Times New Roman" pitchFamily="18" charset="0"/>
              </a:rPr>
              <a:t>Санкт-Петербург,</a:t>
            </a:r>
          </a:p>
          <a:p>
            <a:pPr algn="ctr"/>
            <a:r>
              <a:rPr lang="ru-RU" dirty="0" smtClean="0">
                <a:latin typeface="Times New Roman" pitchFamily="18" charset="0"/>
                <a:cs typeface="Times New Roman" pitchFamily="18" charset="0"/>
              </a:rPr>
              <a:t>2019</a:t>
            </a:r>
            <a:endParaRPr lang="ru-RU" dirty="0">
              <a:latin typeface="Times New Roman" pitchFamily="18" charset="0"/>
              <a:cs typeface="Times New Roman" pitchFamily="18" charset="0"/>
            </a:endParaRPr>
          </a:p>
        </p:txBody>
      </p:sp>
      <p:sp>
        <p:nvSpPr>
          <p:cNvPr id="5" name="TextBox 4"/>
          <p:cNvSpPr txBox="1"/>
          <p:nvPr/>
        </p:nvSpPr>
        <p:spPr>
          <a:xfrm>
            <a:off x="7115180" y="6229360"/>
            <a:ext cx="5357850" cy="1508105"/>
          </a:xfrm>
          <a:prstGeom prst="rect">
            <a:avLst/>
          </a:prstGeom>
          <a:noFill/>
        </p:spPr>
        <p:txBody>
          <a:bodyPr wrap="square" rtlCol="0">
            <a:spAutoFit/>
          </a:bodyPr>
          <a:lstStyle/>
          <a:p>
            <a:pPr algn="r"/>
            <a:r>
              <a:rPr lang="ru-RU" sz="3600" b="1" dirty="0" smtClean="0">
                <a:latin typeface="Times New Roman" pitchFamily="18" charset="0"/>
                <a:cs typeface="Times New Roman" pitchFamily="18" charset="0"/>
              </a:rPr>
              <a:t>Сергей Петрович Евсеев</a:t>
            </a:r>
          </a:p>
          <a:p>
            <a:pPr algn="r"/>
            <a:r>
              <a:rPr lang="ru-RU" sz="2800" dirty="0" smtClean="0">
                <a:latin typeface="Times New Roman" pitchFamily="18" charset="0"/>
                <a:cs typeface="Times New Roman" pitchFamily="18" charset="0"/>
              </a:rPr>
              <a:t>Д-р </a:t>
            </a:r>
            <a:r>
              <a:rPr lang="ru-RU" sz="2800" dirty="0" err="1" smtClean="0">
                <a:latin typeface="Times New Roman" pitchFamily="18" charset="0"/>
                <a:cs typeface="Times New Roman" pitchFamily="18" charset="0"/>
              </a:rPr>
              <a:t>пед</a:t>
            </a:r>
            <a:r>
              <a:rPr lang="ru-RU" sz="2800" dirty="0" smtClean="0">
                <a:latin typeface="Times New Roman" pitchFamily="18" charset="0"/>
                <a:cs typeface="Times New Roman" pitchFamily="18" charset="0"/>
              </a:rPr>
              <a:t>. наук, профессор,</a:t>
            </a:r>
          </a:p>
          <a:p>
            <a:pPr algn="r"/>
            <a:r>
              <a:rPr lang="ru-RU" sz="2800" dirty="0" smtClean="0">
                <a:latin typeface="Times New Roman" pitchFamily="18" charset="0"/>
                <a:cs typeface="Times New Roman" pitchFamily="18" charset="0"/>
              </a:rPr>
              <a:t>зав. кафедрой </a:t>
            </a:r>
            <a:r>
              <a:rPr lang="ru-RU" sz="2800" dirty="0" err="1" smtClean="0">
                <a:latin typeface="Times New Roman" pitchFamily="18" charset="0"/>
                <a:cs typeface="Times New Roman" pitchFamily="18" charset="0"/>
              </a:rPr>
              <a:t>ТиМАФК</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a:solidFill>
                  <a:schemeClr val="bg1"/>
                </a:solidFill>
              </a:rPr>
              <a:t>2</a:t>
            </a:r>
          </a:p>
        </p:txBody>
      </p:sp>
      <p:grpSp>
        <p:nvGrpSpPr>
          <p:cNvPr id="19" name="Группа 96"/>
          <p:cNvGrpSpPr/>
          <p:nvPr/>
        </p:nvGrpSpPr>
        <p:grpSpPr>
          <a:xfrm>
            <a:off x="678843" y="3123213"/>
            <a:ext cx="8890309" cy="5493811"/>
            <a:chOff x="554711" y="3192710"/>
            <a:chExt cx="5393605" cy="1157252"/>
          </a:xfrm>
        </p:grpSpPr>
        <p:sp>
          <p:nvSpPr>
            <p:cNvPr id="66" name="TextBox 65"/>
            <p:cNvSpPr txBox="1"/>
            <p:nvPr/>
          </p:nvSpPr>
          <p:spPr>
            <a:xfrm>
              <a:off x="554711" y="3193088"/>
              <a:ext cx="203007" cy="61582"/>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a:solidFill>
                    <a:schemeClr val="bg1"/>
                  </a:solidFill>
                </a:rPr>
                <a:t>2</a:t>
              </a:r>
            </a:p>
          </p:txBody>
        </p:sp>
        <p:sp>
          <p:nvSpPr>
            <p:cNvPr id="69" name="TextBox 68"/>
            <p:cNvSpPr txBox="1"/>
            <p:nvPr/>
          </p:nvSpPr>
          <p:spPr>
            <a:xfrm>
              <a:off x="742455" y="3192710"/>
              <a:ext cx="5205861" cy="1157252"/>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ЗАПРЕЩЕННЫЙ СПИСОК СУБСТАНЦИЙ И МЕТОДОВ</a:t>
              </a:r>
            </a:p>
            <a:p>
              <a:pPr indent="173038"/>
              <a:r>
                <a:rPr lang="ru-RU" sz="1400" dirty="0" smtClean="0"/>
                <a:t>Совершенно </a:t>
              </a:r>
              <a:r>
                <a:rPr lang="ru-RU" sz="1400" dirty="0"/>
                <a:t>неприемлемы формулировки критериев  включения субстанций или методов в Запрещенный список:  </a:t>
              </a:r>
              <a:r>
                <a:rPr lang="ru-RU" sz="1400" b="1" dirty="0">
                  <a:solidFill>
                    <a:srgbClr val="C00000"/>
                  </a:solidFill>
                </a:rPr>
                <a:t>«…способны улучшать или улучшают спортивные результаты»,  «… способны улучшать физическую форму»,  «…представляют реальный или потенциальный риск для здоровья спортсмена»,  «… способны маскировать использование других запрещенных субстанций и запрещенных методов их использование»,                «… противоречат духу спорта» </a:t>
              </a:r>
              <a:r>
                <a:rPr lang="ru-RU" sz="1400" dirty="0"/>
                <a:t>.</a:t>
              </a:r>
            </a:p>
            <a:p>
              <a:pPr indent="173038"/>
              <a:r>
                <a:rPr lang="ru-RU" sz="1400" dirty="0"/>
                <a:t>Столь расплывчатые критерии позволяют ВАДА включать в Запрещенный список любую субстанцию  или метод.</a:t>
              </a:r>
            </a:p>
            <a:p>
              <a:pPr indent="173038"/>
              <a:r>
                <a:rPr lang="ru-RU" sz="1400" dirty="0"/>
                <a:t>Это особенно опасно, если учесть, что «</a:t>
              </a:r>
              <a:r>
                <a:rPr lang="ru-RU" sz="1400" b="1" dirty="0">
                  <a:solidFill>
                    <a:srgbClr val="C00000"/>
                  </a:solidFill>
                </a:rPr>
                <a:t>Решение ВАДА </a:t>
              </a:r>
              <a:r>
                <a:rPr lang="ru-RU" sz="1400" dirty="0"/>
                <a:t>о включении той или иной субстанции или метода в Запрещенный список, классификация субстанций по категориям…, и классификация по субстанциям </a:t>
              </a:r>
              <a:r>
                <a:rPr lang="ru-RU" sz="1400" b="1" dirty="0">
                  <a:solidFill>
                    <a:srgbClr val="C00000"/>
                  </a:solidFill>
                </a:rPr>
                <a:t>…является окончательным и не может быть предметом обсуждения</a:t>
              </a:r>
              <a:r>
                <a:rPr lang="ru-RU" sz="1400" dirty="0"/>
                <a:t>…» (4.3.8.)</a:t>
              </a:r>
            </a:p>
            <a:p>
              <a:pPr indent="173038"/>
              <a:r>
                <a:rPr lang="ru-RU" sz="1400" dirty="0"/>
                <a:t>Именно поэтому запрещенный список давно вышел за разумные пределы.</a:t>
              </a:r>
            </a:p>
            <a:p>
              <a:endParaRPr lang="ru-RU" sz="1400" b="1" dirty="0"/>
            </a:p>
          </p:txBody>
        </p:sp>
      </p:grpSp>
      <p:sp>
        <p:nvSpPr>
          <p:cNvPr id="97" name="Прямоугольник 96"/>
          <p:cNvSpPr/>
          <p:nvPr/>
        </p:nvSpPr>
        <p:spPr>
          <a:xfrm>
            <a:off x="993988" y="3131119"/>
            <a:ext cx="8586892" cy="27258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ЗАПРЕЩЕННЫЙ СПИСОК СУБСТАНЦИЙ И МЕТОДОВ</a:t>
            </a:r>
            <a:endParaRPr lang="ru-RU"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smtClean="0">
                <a:solidFill>
                  <a:schemeClr val="bg1"/>
                </a:solidFill>
              </a:rPr>
              <a:t>3</a:t>
            </a:r>
            <a:endParaRPr lang="ru-RU" sz="1800" b="1" dirty="0">
              <a:solidFill>
                <a:schemeClr val="bg1"/>
              </a:solidFill>
            </a:endParaRPr>
          </a:p>
        </p:txBody>
      </p:sp>
      <p:grpSp>
        <p:nvGrpSpPr>
          <p:cNvPr id="18" name="Группа 95"/>
          <p:cNvGrpSpPr/>
          <p:nvPr/>
        </p:nvGrpSpPr>
        <p:grpSpPr>
          <a:xfrm>
            <a:off x="821411" y="3363104"/>
            <a:ext cx="8747741" cy="5236886"/>
            <a:chOff x="569951" y="3523124"/>
            <a:chExt cx="5457469" cy="4036341"/>
          </a:xfrm>
        </p:grpSpPr>
        <p:sp>
          <p:nvSpPr>
            <p:cNvPr id="70" name="TextBox 69"/>
            <p:cNvSpPr txBox="1"/>
            <p:nvPr/>
          </p:nvSpPr>
          <p:spPr>
            <a:xfrm>
              <a:off x="569951" y="3533479"/>
              <a:ext cx="269541" cy="225327"/>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4036341"/>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МОНИТОРИНГ РАЗРЕШЕННЫХ СУБСТАНЦИЙ И МЕТОДОВ</a:t>
              </a:r>
            </a:p>
            <a:p>
              <a:pPr indent="173038"/>
              <a:r>
                <a:rPr lang="ru-RU" sz="1400" dirty="0" smtClean="0"/>
                <a:t>ВАДА </a:t>
              </a:r>
              <a:r>
                <a:rPr lang="ru-RU" sz="1400" dirty="0"/>
                <a:t>взяло на себя обязанность «разработать программу мониторинга субстанций, которые не входят в запрещенный список, но злоупотребление которыми ВАДА хотело бы отслеживать для обнаружения случаев неправильного использования в спорте» (4.5.). Здесь совершенно не понятно – что значит «злоупотребление», «неправильное использование в спорте» применительно к субстанциям, не запрещенным к использованию?</a:t>
              </a:r>
            </a:p>
            <a:p>
              <a:pPr indent="173038"/>
              <a:r>
                <a:rPr lang="ru-RU" sz="1400" dirty="0"/>
                <a:t>При этом  ВАДА не проводит и не заказывает проведение  ни одного медицинского  исследования  по доказательствам действительной вредности субстанций, их реальных возможностей улучшить спортивные результаты,  у него нет ни одного аккредитованного научно-медицинского центра  или центра, занимающегося теорией спортивной тренировки, которые могли  бы провести серьезные медицинские, в том числе клинические исследования, которые   проводят при легализации лекарственных препаратов, для ответа на вопрос - действительно ли субстанция обеспечивает значительное увеличение спортивного результата по сравнению с традиционными тренировочными средствами и методами и наносит реальный  вред здоровью спортсменам ?</a:t>
              </a:r>
            </a:p>
            <a:p>
              <a:pPr indent="173038"/>
              <a:r>
                <a:rPr lang="ru-RU" sz="1400" dirty="0"/>
                <a:t>Без таких исследований включение субстанций в запрещенный список, даже с привлечением  понятий «дух спорта» выглядит очень тенденциозно и неубедительно.</a:t>
              </a:r>
            </a:p>
            <a:p>
              <a:r>
                <a:rPr lang="ru-RU" sz="1400" dirty="0"/>
                <a:t> </a:t>
              </a:r>
            </a:p>
            <a:p>
              <a:endParaRPr lang="ru-RU" sz="1400" b="1" dirty="0"/>
            </a:p>
          </p:txBody>
        </p:sp>
      </p:grpSp>
      <p:sp>
        <p:nvSpPr>
          <p:cNvPr id="97" name="Прямоугольник 96"/>
          <p:cNvSpPr/>
          <p:nvPr/>
        </p:nvSpPr>
        <p:spPr>
          <a:xfrm>
            <a:off x="1241236" y="3366431"/>
            <a:ext cx="8343156" cy="27258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МОНИТОРИНГ РАЗРЕШЕННЫХ СУБСТАНЦИЙ И МЕТОДОВ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smtClean="0">
                <a:solidFill>
                  <a:schemeClr val="bg1"/>
                </a:solidFill>
              </a:rPr>
              <a:t>4</a:t>
            </a:r>
            <a:endParaRPr lang="ru-RU" sz="1800" b="1" dirty="0">
              <a:solidFill>
                <a:schemeClr val="bg1"/>
              </a:solidFill>
            </a:endParaRPr>
          </a:p>
        </p:txBody>
      </p:sp>
      <p:grpSp>
        <p:nvGrpSpPr>
          <p:cNvPr id="17" name="Группа 98"/>
          <p:cNvGrpSpPr/>
          <p:nvPr/>
        </p:nvGrpSpPr>
        <p:grpSpPr>
          <a:xfrm>
            <a:off x="996671" y="3608843"/>
            <a:ext cx="8572481" cy="3539430"/>
            <a:chOff x="562331" y="3837444"/>
            <a:chExt cx="5457469" cy="1403004"/>
          </a:xfrm>
        </p:grpSpPr>
        <p:sp>
          <p:nvSpPr>
            <p:cNvPr id="72" name="TextBox 71"/>
            <p:cNvSpPr txBox="1"/>
            <p:nvPr/>
          </p:nvSpPr>
          <p:spPr>
            <a:xfrm>
              <a:off x="562331" y="3847799"/>
              <a:ext cx="269541" cy="115884"/>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1403004"/>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ДУХ СПОРТА</a:t>
              </a:r>
            </a:p>
            <a:p>
              <a:pPr indent="173038"/>
              <a:r>
                <a:rPr lang="ru-RU" sz="1400" dirty="0" smtClean="0"/>
                <a:t>Ведение </a:t>
              </a:r>
              <a:r>
                <a:rPr lang="ru-RU" sz="1400" dirty="0"/>
                <a:t>в качестве одного из основных такого  абстрактного</a:t>
              </a:r>
              <a:r>
                <a:rPr lang="ru-RU" sz="1400" b="1" dirty="0"/>
                <a:t> </a:t>
              </a:r>
              <a:r>
                <a:rPr lang="ru-RU" sz="1400" dirty="0"/>
                <a:t>понятия  как  - «дух спорта»,  монополия ВАДА по принятию решения о том, что использование той или иной субстанций или метода «противоречит духу спорта» (4.3.1.3.)  по существу дает ВАДА право использовать его по своему усмотрению. Причем не очень утруждая себя даже редакцией этого  понятия. Так, например,  характеризуя  «дух спорта» в Кодексе 2003 г. перечисляется </a:t>
              </a:r>
              <a:r>
                <a:rPr lang="ru-RU" sz="1400" b="1" dirty="0">
                  <a:solidFill>
                    <a:srgbClr val="C00000"/>
                  </a:solidFill>
                </a:rPr>
                <a:t>12</a:t>
              </a:r>
              <a:r>
                <a:rPr lang="ru-RU" sz="1400" dirty="0"/>
                <a:t> ценностей, а в Кодексах 2009 и 2015 годов – </a:t>
              </a:r>
              <a:r>
                <a:rPr lang="ru-RU" sz="1400" b="1" dirty="0">
                  <a:solidFill>
                    <a:srgbClr val="C00000"/>
                  </a:solidFill>
                </a:rPr>
                <a:t>11</a:t>
              </a:r>
              <a:r>
                <a:rPr lang="ru-RU" sz="1400" dirty="0"/>
                <a:t> ценностей, причем пять из одиннадцати ценностей подверглись редакции:  вместо наименования ценности «</a:t>
              </a:r>
              <a:r>
                <a:rPr lang="ru-RU" sz="1400" b="1" dirty="0">
                  <a:solidFill>
                    <a:srgbClr val="C00000"/>
                  </a:solidFill>
                </a:rPr>
                <a:t>Непревзойденное мастерство</a:t>
              </a:r>
              <a:r>
                <a:rPr lang="ru-RU" sz="1400" dirty="0"/>
                <a:t>» включено понятие «</a:t>
              </a:r>
              <a:r>
                <a:rPr lang="ru-RU" sz="1400" b="1" dirty="0">
                  <a:solidFill>
                    <a:srgbClr val="C00000"/>
                  </a:solidFill>
                </a:rPr>
                <a:t>Высочайший уровень выступления</a:t>
              </a:r>
              <a:r>
                <a:rPr lang="ru-RU" sz="1400" dirty="0"/>
                <a:t>», вместо: «</a:t>
              </a:r>
              <a:r>
                <a:rPr lang="ru-RU" sz="1400" b="1" dirty="0">
                  <a:solidFill>
                    <a:srgbClr val="C00000"/>
                  </a:solidFill>
                </a:rPr>
                <a:t>Репутация</a:t>
              </a:r>
              <a:r>
                <a:rPr lang="ru-RU" sz="1400" dirty="0"/>
                <a:t>» - «</a:t>
              </a:r>
              <a:r>
                <a:rPr lang="ru-RU" sz="1400" b="1" dirty="0">
                  <a:solidFill>
                    <a:srgbClr val="C00000"/>
                  </a:solidFill>
                </a:rPr>
                <a:t>Характер и образование</a:t>
              </a:r>
              <a:r>
                <a:rPr lang="ru-RU" sz="1400" dirty="0"/>
                <a:t>», вместо: «</a:t>
              </a:r>
              <a:r>
                <a:rPr lang="ru-RU" sz="1400" b="1" dirty="0">
                  <a:solidFill>
                    <a:srgbClr val="C00000"/>
                  </a:solidFill>
                </a:rPr>
                <a:t>Преданность</a:t>
              </a:r>
              <a:r>
                <a:rPr lang="ru-RU" sz="1400" dirty="0"/>
                <a:t>» - «</a:t>
              </a:r>
              <a:r>
                <a:rPr lang="ru-RU" sz="1400" b="1" dirty="0">
                  <a:solidFill>
                    <a:srgbClr val="C00000"/>
                  </a:solidFill>
                </a:rPr>
                <a:t>Преданность и верность обязательствам</a:t>
              </a:r>
              <a:r>
                <a:rPr lang="ru-RU" sz="1400" dirty="0"/>
                <a:t>» и др.</a:t>
              </a:r>
            </a:p>
            <a:p>
              <a:pPr indent="173038"/>
              <a:r>
                <a:rPr lang="ru-RU" sz="1400" dirty="0"/>
                <a:t>Как можно так  небрежно относиться к такому важнейшему понятию, входящему в перечень трех критериев по включению субстанций и методов в Запрещенный список  ?  Небрежность авторов Кодекса  проявляется и в наименовании раздела Кодекса, в котором дается определение « Духа спорта» - «Фундаментальное  обоснование </a:t>
              </a:r>
              <a:r>
                <a:rPr lang="ru-RU" sz="1400" b="1" dirty="0">
                  <a:solidFill>
                    <a:srgbClr val="C00000"/>
                  </a:solidFill>
                </a:rPr>
                <a:t>необходимости</a:t>
              </a:r>
              <a:r>
                <a:rPr lang="ru-RU" sz="1400" dirty="0"/>
                <a:t> «Всемирного антидопингового кодекса» (в редакции Кодексов 2009 и 2015 годов) и «</a:t>
              </a:r>
              <a:r>
                <a:rPr lang="ru-RU" sz="1400" smtClean="0"/>
                <a:t>Фундаментальное обоснование </a:t>
              </a:r>
              <a:r>
                <a:rPr lang="ru-RU" sz="1400" b="1" dirty="0">
                  <a:solidFill>
                    <a:srgbClr val="C00000"/>
                  </a:solidFill>
                </a:rPr>
                <a:t>для</a:t>
              </a:r>
              <a:r>
                <a:rPr lang="ru-RU" sz="1400" dirty="0"/>
                <a:t> Всемирного антидопингового кодекса» (в редакции Кодекса 2003 г).</a:t>
              </a:r>
            </a:p>
          </p:txBody>
        </p:sp>
      </p:grpSp>
      <p:sp>
        <p:nvSpPr>
          <p:cNvPr id="98" name="Прямоугольник 97"/>
          <p:cNvSpPr/>
          <p:nvPr/>
        </p:nvSpPr>
        <p:spPr>
          <a:xfrm>
            <a:off x="1424468" y="3619501"/>
            <a:ext cx="8144684" cy="28722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ДУХ СПОРТА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a:solidFill>
                  <a:schemeClr val="bg1"/>
                </a:solidFill>
              </a:rPr>
              <a:t>5</a:t>
            </a:r>
          </a:p>
        </p:txBody>
      </p:sp>
      <p:grpSp>
        <p:nvGrpSpPr>
          <p:cNvPr id="16" name="Группа 99"/>
          <p:cNvGrpSpPr/>
          <p:nvPr/>
        </p:nvGrpSpPr>
        <p:grpSpPr>
          <a:xfrm>
            <a:off x="1122331" y="3858776"/>
            <a:ext cx="8446821" cy="4758248"/>
            <a:chOff x="558947" y="4140716"/>
            <a:chExt cx="7366205" cy="4065862"/>
          </a:xfrm>
        </p:grpSpPr>
        <p:sp>
          <p:nvSpPr>
            <p:cNvPr id="84" name="TextBox 83"/>
            <p:cNvSpPr txBox="1"/>
            <p:nvPr/>
          </p:nvSpPr>
          <p:spPr>
            <a:xfrm>
              <a:off x="558947" y="4141294"/>
              <a:ext cx="269541" cy="253994"/>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7091828" cy="4065862"/>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ЗДОРОВЬЕ СПОРТСМЕНОВ</a:t>
              </a:r>
            </a:p>
            <a:p>
              <a:pPr indent="173038"/>
              <a:r>
                <a:rPr lang="ru-RU" sz="1400" dirty="0" smtClean="0"/>
                <a:t> </a:t>
              </a:r>
              <a:r>
                <a:rPr lang="ru-RU" sz="1400" dirty="0"/>
                <a:t>Бездоказательным выглядит лозунг ВАДА о его заботе о здоровье спортсменов. Многие запрещенные в спорте препараты в обоснованных дозировках и при рациональных схемах приема оказывают положительное воздействие на ход адаптационных и восстановительных реакций на тренировочные нагрузки, повышают иммунитет, снижают риски травм и заболеваний и не имеют заметного негативного эффекта  (В.Н. Платонов, 2015).</a:t>
              </a:r>
            </a:p>
            <a:p>
              <a:pPr indent="173038"/>
              <a:r>
                <a:rPr lang="ru-RU" sz="1400" dirty="0"/>
                <a:t>Список запрещенных субстанций и методов </a:t>
              </a:r>
              <a:r>
                <a:rPr lang="ru-RU" sz="1400" b="1" dirty="0">
                  <a:solidFill>
                    <a:srgbClr val="C00000"/>
                  </a:solidFill>
                </a:rPr>
                <a:t>давно вышел за пределы, которые было необходимо  соблюдать  в интересах здоровья спортсменов</a:t>
              </a:r>
              <a:r>
                <a:rPr lang="ru-RU" sz="1400" dirty="0"/>
                <a:t>, лишил их возможности использовать многие передовые достижения медицины в профилактических и лечебных целях (учитывая большое количество травм, профессиональных заболеваний, чрезмерных тренировочных и соревновательных нагрузок), не говоря уже о стимуляции эффективности процесса подготовки.</a:t>
              </a:r>
            </a:p>
            <a:p>
              <a:pPr indent="173038"/>
              <a:r>
                <a:rPr lang="ru-RU" sz="1400" dirty="0"/>
                <a:t>Спортсмены из-за необоснованных действий ВАДА оказались представителями </a:t>
              </a:r>
              <a:r>
                <a:rPr lang="ru-RU" sz="1400" b="1" dirty="0">
                  <a:solidFill>
                    <a:srgbClr val="C00000"/>
                  </a:solidFill>
                </a:rPr>
                <a:t>единственной из экстремальных профессий</a:t>
              </a:r>
              <a:r>
                <a:rPr lang="ru-RU" sz="1400" dirty="0"/>
                <a:t>, лишенными права на защиту своего здоровья эффективными фармакологическими средствами не только от профессиональных заболеваний,  но и от обычных широко распространенных   болезней.</a:t>
              </a:r>
            </a:p>
            <a:p>
              <a:pPr indent="173038"/>
              <a:r>
                <a:rPr lang="ru-RU" sz="1400" dirty="0"/>
                <a:t> Эти и другие требования Кодекса являются не только источником постоянного стресса, способного самым отрицательным образом сказаться на здоровье спортсмена, качестве его подготовки и участия в соревнованиях, но и, подчеркнем еще раз, лишают его возможности пользоваться современными достижениями медицины.</a:t>
              </a:r>
            </a:p>
          </p:txBody>
        </p:sp>
      </p:grpSp>
      <p:sp>
        <p:nvSpPr>
          <p:cNvPr id="97" name="Прямоугольник 96"/>
          <p:cNvSpPr/>
          <p:nvPr/>
        </p:nvSpPr>
        <p:spPr>
          <a:xfrm>
            <a:off x="1440928" y="3864209"/>
            <a:ext cx="8144684" cy="28722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ЗДОРОВЬЕ СПОРТСМЕНОВ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smtClean="0">
                <a:solidFill>
                  <a:schemeClr val="bg1"/>
                </a:solidFill>
              </a:rPr>
              <a:t>6</a:t>
            </a:r>
            <a:endParaRPr lang="ru-RU" sz="1800" b="1" dirty="0">
              <a:solidFill>
                <a:schemeClr val="bg1"/>
              </a:solidFill>
            </a:endParaRPr>
          </a:p>
        </p:txBody>
      </p:sp>
      <p:grpSp>
        <p:nvGrpSpPr>
          <p:cNvPr id="7" name="Группа 101"/>
          <p:cNvGrpSpPr/>
          <p:nvPr/>
        </p:nvGrpSpPr>
        <p:grpSpPr>
          <a:xfrm>
            <a:off x="1277415" y="4093468"/>
            <a:ext cx="8291737" cy="4523556"/>
            <a:chOff x="2889447" y="2856384"/>
            <a:chExt cx="5519625" cy="4401205"/>
          </a:xfrm>
        </p:grpSpPr>
        <p:sp>
          <p:nvSpPr>
            <p:cNvPr id="87" name="TextBox 86"/>
            <p:cNvSpPr txBox="1"/>
            <p:nvPr/>
          </p:nvSpPr>
          <p:spPr>
            <a:xfrm>
              <a:off x="2889447" y="2866739"/>
              <a:ext cx="269541" cy="284440"/>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4401205"/>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ПРАВА СПОРТСМЕНОВ</a:t>
              </a:r>
            </a:p>
            <a:p>
              <a:pPr indent="173038"/>
              <a:r>
                <a:rPr lang="ru-RU" sz="1400" dirty="0" smtClean="0"/>
                <a:t>Требование </a:t>
              </a:r>
              <a:r>
                <a:rPr lang="ru-RU" sz="1400" dirty="0"/>
                <a:t>предоставления информации о местонахождении (правило 2.4.)  преследует интересы ВАДА в ущерб интересам и правам спортсменов, неприемлемо в цивилизованном мире, </a:t>
              </a:r>
              <a:r>
                <a:rPr lang="ru-RU" sz="1400" b="1" dirty="0">
                  <a:solidFill>
                    <a:srgbClr val="C00000"/>
                  </a:solidFill>
                </a:rPr>
                <a:t>ставит спортсменов в унизительное положение</a:t>
              </a:r>
              <a:r>
                <a:rPr lang="ru-RU" sz="1400" dirty="0"/>
                <a:t>, сохраняющееся в течении десятилетий и аналогичное только </a:t>
              </a:r>
              <a:r>
                <a:rPr lang="ru-RU" sz="1400" b="1" dirty="0">
                  <a:solidFill>
                    <a:srgbClr val="C00000"/>
                  </a:solidFill>
                </a:rPr>
                <a:t>положению лиц, находящихся под следствием</a:t>
              </a:r>
              <a:r>
                <a:rPr lang="ru-RU" sz="1400" dirty="0"/>
                <a:t>,  наносит непоправимый вред их психическому здоровью, нарушает законодательство многих стран мира в отношении невмешательства в личную жизнь граждан.</a:t>
              </a:r>
            </a:p>
            <a:p>
              <a:pPr indent="173038"/>
              <a:r>
                <a:rPr lang="ru-RU" sz="1400" dirty="0"/>
                <a:t>Нарушает элементарные права спортсменов и требование кодекса, согласно которому спортсмен несет ответственность за все, что попало в его организм и что фактически </a:t>
              </a:r>
              <a:r>
                <a:rPr lang="ru-RU" sz="1400" b="1" dirty="0">
                  <a:solidFill>
                    <a:srgbClr val="C00000"/>
                  </a:solidFill>
                </a:rPr>
                <a:t>рекомендует ему перейти на самолечение</a:t>
              </a:r>
              <a:r>
                <a:rPr lang="ru-RU" sz="1400" dirty="0"/>
                <a:t>.</a:t>
              </a:r>
            </a:p>
            <a:p>
              <a:pPr indent="173038"/>
              <a:r>
                <a:rPr lang="ru-RU" sz="1400" dirty="0"/>
                <a:t>Не понятны аргументы ВАДА по столь значительным срокам наказания – дисквалификациям за нарушения антидопинговых правил. Еще больше раздражают спортсменов введение в новой редакции Кодекса таких нечетких формулировок, как: « отсутствие намерения улучшить спортивный результат», «незначительная вина», «неумышленный характер», «содействие антидопинговой организации», «молодость и недостаток опыта» и др., которые </a:t>
              </a:r>
              <a:r>
                <a:rPr lang="ru-RU" sz="1400" b="1" dirty="0">
                  <a:solidFill>
                    <a:srgbClr val="C00000"/>
                  </a:solidFill>
                </a:rPr>
                <a:t>позволяют</a:t>
              </a:r>
              <a:r>
                <a:rPr lang="ru-RU" sz="1400" dirty="0"/>
                <a:t> антидопинговым службам в случае положительной реакции на пробы</a:t>
              </a:r>
              <a:r>
                <a:rPr lang="ru-RU" sz="1400" b="1" dirty="0">
                  <a:solidFill>
                    <a:srgbClr val="C00000"/>
                  </a:solidFill>
                </a:rPr>
                <a:t> произвольно и в очень широком диапазоне изменять наказания</a:t>
              </a:r>
              <a:r>
                <a:rPr lang="ru-RU" sz="1400" dirty="0"/>
                <a:t>.</a:t>
              </a:r>
            </a:p>
            <a:p>
              <a:endParaRPr lang="ru-RU" sz="1400" dirty="0"/>
            </a:p>
          </p:txBody>
        </p:sp>
      </p:grpSp>
      <p:sp>
        <p:nvSpPr>
          <p:cNvPr id="97" name="Прямоугольник 96"/>
          <p:cNvSpPr/>
          <p:nvPr/>
        </p:nvSpPr>
        <p:spPr>
          <a:xfrm>
            <a:off x="1654288" y="4097889"/>
            <a:ext cx="7916432" cy="2706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ПРАВА СПОРТСМЕНОВ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a:solidFill>
                  <a:schemeClr val="bg1"/>
                </a:solidFill>
              </a:rPr>
              <a:t>7</a:t>
            </a:r>
          </a:p>
        </p:txBody>
      </p:sp>
      <p:grpSp>
        <p:nvGrpSpPr>
          <p:cNvPr id="5" name="Группа 100"/>
          <p:cNvGrpSpPr/>
          <p:nvPr/>
        </p:nvGrpSpPr>
        <p:grpSpPr>
          <a:xfrm>
            <a:off x="1473967" y="4346456"/>
            <a:ext cx="8023177" cy="4270568"/>
            <a:chOff x="2961455" y="4008512"/>
            <a:chExt cx="5505953" cy="4672698"/>
          </a:xfrm>
        </p:grpSpPr>
        <p:sp>
          <p:nvSpPr>
            <p:cNvPr id="94" name="TextBox 93"/>
            <p:cNvSpPr txBox="1"/>
            <p:nvPr/>
          </p:nvSpPr>
          <p:spPr>
            <a:xfrm>
              <a:off x="2961455" y="4018868"/>
              <a:ext cx="267866" cy="385952"/>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4672698"/>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ЧЕСТНОСТЬ И СПРАВЕДЛИВОСТЬ СПОРТА</a:t>
              </a:r>
            </a:p>
            <a:p>
              <a:pPr indent="173038"/>
              <a:r>
                <a:rPr lang="ru-RU" sz="1400" dirty="0" smtClean="0"/>
                <a:t>Декларация </a:t>
              </a:r>
              <a:r>
                <a:rPr lang="ru-RU" sz="1400" dirty="0"/>
                <a:t>ВАДА о борьбе за честный и справедливый спорт выглядит неубедительной.</a:t>
              </a:r>
            </a:p>
            <a:p>
              <a:pPr indent="173038"/>
              <a:r>
                <a:rPr lang="ru-RU" sz="1400" dirty="0"/>
                <a:t>Честность и справедливость спортивной борьбы всегда обеспечивалась  с помощью Правила соревнований </a:t>
              </a:r>
              <a:r>
                <a:rPr lang="ru-RU" sz="1400" dirty="0" smtClean="0"/>
                <a:t>Международными </a:t>
              </a:r>
              <a:r>
                <a:rPr lang="ru-RU" sz="1400" dirty="0"/>
                <a:t>спортивными федерациями.</a:t>
              </a:r>
            </a:p>
            <a:p>
              <a:pPr indent="173038"/>
              <a:r>
                <a:rPr lang="ru-RU" sz="1400" dirty="0"/>
                <a:t>Сегодня спорт является ареной для внедрения самых передовых достижений науки.</a:t>
              </a:r>
            </a:p>
            <a:p>
              <a:pPr indent="173038"/>
              <a:r>
                <a:rPr lang="ru-RU" sz="1400" dirty="0"/>
                <a:t>Спортивные снаряды и оборудование, спортивная  экипировка, новая спортивная техника (коньковый ход в лыжном спорте, например), тренажеры, электрическая стимуляция мышц, а также различных отделов центральной нервной системы, новинки периодизации спортивной тренировки, </a:t>
              </a:r>
              <a:r>
                <a:rPr lang="ru-RU" sz="1400" dirty="0" err="1"/>
                <a:t>диагностико-управляющие</a:t>
              </a:r>
              <a:r>
                <a:rPr lang="ru-RU" sz="1400" dirty="0"/>
                <a:t> системы, пищевые добавки, восстановительные средства, фармакологические препараты, психорегулирующая тренировка, половые особенности спортсменок и многое, многое другое – могут дать преимущество над соперником.</a:t>
              </a:r>
            </a:p>
            <a:p>
              <a:pPr indent="173038"/>
              <a:r>
                <a:rPr lang="ru-RU" sz="1400" dirty="0"/>
                <a:t>И поэтому аргумент, согласно </a:t>
              </a:r>
              <a:r>
                <a:rPr lang="ru-RU" sz="1400" b="1" dirty="0">
                  <a:solidFill>
                    <a:srgbClr val="C00000"/>
                  </a:solidFill>
                </a:rPr>
                <a:t>которому спортсмен,  принимающий фармакологические препараты, получает одностороннее преимущество</a:t>
              </a:r>
              <a:r>
                <a:rPr lang="ru-RU" sz="1400" b="1" dirty="0">
                  <a:solidFill>
                    <a:schemeClr val="accent2"/>
                  </a:solidFill>
                </a:rPr>
                <a:t> </a:t>
              </a:r>
              <a:r>
                <a:rPr lang="ru-RU" sz="1400" dirty="0"/>
                <a:t>– требует серьезных доказательств. </a:t>
              </a:r>
            </a:p>
            <a:p>
              <a:pPr indent="173038"/>
              <a:r>
                <a:rPr lang="ru-RU" sz="1400" dirty="0"/>
                <a:t>В любом случае </a:t>
              </a:r>
              <a:r>
                <a:rPr lang="ru-RU" sz="1400" b="1" dirty="0">
                  <a:solidFill>
                    <a:srgbClr val="C00000"/>
                  </a:solidFill>
                </a:rPr>
                <a:t>отстаивать честность и справедливость спорта </a:t>
              </a:r>
              <a:r>
                <a:rPr lang="ru-RU" sz="1400" dirty="0"/>
                <a:t>должны специалисты вида спорта, </a:t>
              </a:r>
              <a:r>
                <a:rPr lang="ru-RU" sz="1400" b="1" dirty="0" smtClean="0">
                  <a:solidFill>
                    <a:srgbClr val="C00000"/>
                  </a:solidFill>
                </a:rPr>
                <a:t>Международные спортивные </a:t>
              </a:r>
              <a:r>
                <a:rPr lang="ru-RU" sz="1400" b="1" dirty="0">
                  <a:solidFill>
                    <a:srgbClr val="C00000"/>
                  </a:solidFill>
                </a:rPr>
                <a:t>федерации</a:t>
              </a:r>
              <a:r>
                <a:rPr lang="ru-RU" sz="1400" dirty="0"/>
                <a:t>, а </a:t>
              </a:r>
              <a:r>
                <a:rPr lang="ru-RU" sz="1400" b="1" dirty="0">
                  <a:solidFill>
                    <a:srgbClr val="C00000"/>
                  </a:solidFill>
                </a:rPr>
                <a:t>не юристы, экономисты, менеджеры ВАДА</a:t>
              </a:r>
              <a:r>
                <a:rPr lang="ru-RU" sz="1400" dirty="0"/>
                <a:t>.</a:t>
              </a:r>
            </a:p>
            <a:p>
              <a:endParaRPr lang="ru-RU" sz="1400" dirty="0"/>
            </a:p>
          </p:txBody>
        </p:sp>
      </p:grpSp>
      <p:sp>
        <p:nvSpPr>
          <p:cNvPr id="98" name="Прямоугольник 97"/>
          <p:cNvSpPr/>
          <p:nvPr/>
        </p:nvSpPr>
        <p:spPr>
          <a:xfrm>
            <a:off x="1823064" y="4351020"/>
            <a:ext cx="7674080" cy="2590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ЧЕСТНОСТЬ И СПРАВЕДЛИВОСТЬ СПОРТА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smtClean="0">
                <a:solidFill>
                  <a:schemeClr val="bg1"/>
                </a:solidFill>
              </a:rPr>
              <a:t>8</a:t>
            </a:r>
            <a:endParaRPr lang="ru-RU" sz="1800" b="1" dirty="0">
              <a:solidFill>
                <a:schemeClr val="bg1"/>
              </a:solidFill>
            </a:endParaRPr>
          </a:p>
        </p:txBody>
      </p:sp>
      <p:grpSp>
        <p:nvGrpSpPr>
          <p:cNvPr id="3" name="Группа 100"/>
          <p:cNvGrpSpPr/>
          <p:nvPr/>
        </p:nvGrpSpPr>
        <p:grpSpPr>
          <a:xfrm>
            <a:off x="1648272" y="4584577"/>
            <a:ext cx="8064896" cy="4032447"/>
            <a:chOff x="2961455" y="4008512"/>
            <a:chExt cx="5505953" cy="6046228"/>
          </a:xfrm>
        </p:grpSpPr>
        <p:sp>
          <p:nvSpPr>
            <p:cNvPr id="123" name="TextBox 122"/>
            <p:cNvSpPr txBox="1"/>
            <p:nvPr/>
          </p:nvSpPr>
          <p:spPr>
            <a:xfrm>
              <a:off x="2961455" y="4018867"/>
              <a:ext cx="269541" cy="438343"/>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6046228"/>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Монополия ВАДА</a:t>
              </a:r>
            </a:p>
            <a:p>
              <a:pPr indent="173038"/>
              <a:r>
                <a:rPr lang="ru-RU" sz="1400" dirty="0"/>
                <a:t>С помощью утверждаемого ВАДА Кодекса это агентство стало абсолютным монополистом, полностью закрытым  от общественного контроля, не терпящим никакой конкуренции в борьбе с допингом, особенно болезненно реагирующим на критику, прежде всего ученых по спортивной медицине, биологии,  по теории спортивной тренировки. Самое опасное, что используя Кодекс ВАДА может  подвести под определение допинга все, что ему представиться необходимым.</a:t>
              </a:r>
            </a:p>
            <a:p>
              <a:pPr indent="173038"/>
              <a:r>
                <a:rPr lang="ru-RU" sz="1400" dirty="0"/>
                <a:t>Монополия ВАДА проявляется:</a:t>
              </a:r>
            </a:p>
            <a:p>
              <a:r>
                <a:rPr lang="ru-RU" sz="1400" dirty="0"/>
                <a:t>-  </a:t>
              </a:r>
              <a:r>
                <a:rPr lang="ru-RU" sz="1400" b="1" dirty="0">
                  <a:solidFill>
                    <a:srgbClr val="C00000"/>
                  </a:solidFill>
                </a:rPr>
                <a:t>в определении всей методологии борьбы с допингом  </a:t>
              </a:r>
              <a:r>
                <a:rPr lang="ru-RU" sz="1400" dirty="0"/>
                <a:t>путем всеобщего недоверия, тотального контроля, угроз, санкций, нарушений прав человека, попрания интересов спортсменов, в том числе  связанных с охраной их здоровья;</a:t>
              </a:r>
            </a:p>
            <a:p>
              <a:r>
                <a:rPr lang="ru-RU" sz="1400" dirty="0"/>
                <a:t>- </a:t>
              </a:r>
              <a:r>
                <a:rPr lang="ru-RU" sz="1400" b="1" dirty="0">
                  <a:solidFill>
                    <a:srgbClr val="C00000"/>
                  </a:solidFill>
                </a:rPr>
                <a:t>в утверждении </a:t>
              </a:r>
              <a:r>
                <a:rPr lang="ru-RU" sz="1400" b="1" dirty="0" smtClean="0">
                  <a:solidFill>
                    <a:srgbClr val="C00000"/>
                  </a:solidFill>
                </a:rPr>
                <a:t>Международных </a:t>
              </a:r>
              <a:r>
                <a:rPr lang="ru-RU" sz="1400" b="1" dirty="0">
                  <a:solidFill>
                    <a:srgbClr val="C00000"/>
                  </a:solidFill>
                </a:rPr>
                <a:t>стандартов и «Запрещенного списка субстанций и методов»</a:t>
              </a:r>
              <a:r>
                <a:rPr lang="ru-RU" sz="1400" dirty="0"/>
                <a:t>;</a:t>
              </a:r>
            </a:p>
            <a:p>
              <a:r>
                <a:rPr lang="ru-RU" sz="1400" dirty="0"/>
                <a:t>-</a:t>
              </a:r>
              <a:r>
                <a:rPr lang="ru-RU" sz="1400" b="1" dirty="0">
                  <a:solidFill>
                    <a:srgbClr val="C00000"/>
                  </a:solidFill>
                </a:rPr>
                <a:t> в осуществлении  аккредитации и </a:t>
              </a:r>
              <a:r>
                <a:rPr lang="ru-RU" sz="1400" b="1" dirty="0" err="1">
                  <a:solidFill>
                    <a:srgbClr val="C00000"/>
                  </a:solidFill>
                </a:rPr>
                <a:t>реаккредитиции</a:t>
              </a:r>
              <a:r>
                <a:rPr lang="ru-RU" sz="1400" b="1" dirty="0">
                  <a:solidFill>
                    <a:srgbClr val="C00000"/>
                  </a:solidFill>
                </a:rPr>
                <a:t> антидопинговых лабораторий</a:t>
              </a:r>
              <a:r>
                <a:rPr lang="ru-RU" sz="1400" dirty="0"/>
                <a:t>, их полном идеологическом подчинении себе;</a:t>
              </a:r>
            </a:p>
            <a:p>
              <a:r>
                <a:rPr lang="ru-RU" sz="1400" dirty="0"/>
                <a:t>- </a:t>
              </a:r>
              <a:r>
                <a:rPr lang="ru-RU" sz="1400" b="1" dirty="0">
                  <a:solidFill>
                    <a:srgbClr val="C00000"/>
                  </a:solidFill>
                </a:rPr>
                <a:t>в определении соответствия (легитимности) антидопинговых организаций </a:t>
              </a:r>
              <a:r>
                <a:rPr lang="ru-RU" sz="1400" dirty="0"/>
                <a:t>– от МОК и МПК до организаций национального уровня, а сегодня  и государств, поскольку  ВАДА контролирует  соответствие  Кодексу и Конвенции ЮНЕСКО, определяет критерии соответствия, консультирует правительства.</a:t>
              </a:r>
            </a:p>
            <a:p>
              <a:r>
                <a:rPr lang="ru-RU" sz="1400" dirty="0"/>
                <a:t> </a:t>
              </a:r>
            </a:p>
            <a:p>
              <a:r>
                <a:rPr lang="ru-RU" sz="1400" dirty="0"/>
                <a:t> </a:t>
              </a:r>
            </a:p>
            <a:p>
              <a:endParaRPr lang="ru-RU" sz="1400" dirty="0"/>
            </a:p>
          </p:txBody>
        </p:sp>
      </p:grpSp>
      <p:sp>
        <p:nvSpPr>
          <p:cNvPr id="97" name="Прямоугольник 96"/>
          <p:cNvSpPr/>
          <p:nvPr/>
        </p:nvSpPr>
        <p:spPr>
          <a:xfrm>
            <a:off x="2037585" y="4599044"/>
            <a:ext cx="7531567" cy="27356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МОНОПОЛИЯ ВАДА</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20"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a:solidFill>
                  <a:schemeClr val="bg1"/>
                </a:solidFill>
              </a:rPr>
              <a:t>9</a:t>
            </a:r>
          </a:p>
        </p:txBody>
      </p:sp>
      <p:grpSp>
        <p:nvGrpSpPr>
          <p:cNvPr id="2" name="Группа 100"/>
          <p:cNvGrpSpPr/>
          <p:nvPr/>
        </p:nvGrpSpPr>
        <p:grpSpPr>
          <a:xfrm>
            <a:off x="1856676" y="4834718"/>
            <a:ext cx="7712476" cy="3742123"/>
            <a:chOff x="3000074" y="4003703"/>
            <a:chExt cx="5467333" cy="3526461"/>
          </a:xfrm>
        </p:grpSpPr>
        <p:sp>
          <p:nvSpPr>
            <p:cNvPr id="126" name="TextBox 125"/>
            <p:cNvSpPr txBox="1"/>
            <p:nvPr/>
          </p:nvSpPr>
          <p:spPr>
            <a:xfrm>
              <a:off x="3000074" y="4003703"/>
              <a:ext cx="225519" cy="290879"/>
            </a:xfrm>
            <a:prstGeom prst="rect">
              <a:avLst/>
            </a:prstGeom>
            <a:solidFill>
              <a:srgbClr val="C00000"/>
            </a:solidFill>
            <a:ln w="9525">
              <a:solidFill>
                <a:schemeClr val="tx1"/>
              </a:solidFill>
            </a:ln>
          </p:spPr>
          <p:txBody>
            <a:bodyPr wrap="squar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7" y="4008512"/>
              <a:ext cx="5234960" cy="3521652"/>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ВОЗМОЖНОСТИ ВАДА</a:t>
              </a:r>
            </a:p>
            <a:p>
              <a:pPr indent="173038"/>
              <a:r>
                <a:rPr lang="ru-RU" sz="1400" dirty="0" smtClean="0"/>
                <a:t>Таким </a:t>
              </a:r>
              <a:r>
                <a:rPr lang="ru-RU" sz="1400" dirty="0"/>
                <a:t>образом, ВАДА сегодня  представляет собой частную, финансовую, независимую монопольную </a:t>
              </a:r>
              <a:r>
                <a:rPr lang="ru-RU" sz="1400" b="1" dirty="0">
                  <a:solidFill>
                    <a:srgbClr val="C00000"/>
                  </a:solidFill>
                </a:rPr>
                <a:t>организацию, стоящую над спортом</a:t>
              </a:r>
              <a:r>
                <a:rPr lang="ru-RU" sz="1400" dirty="0"/>
                <a:t> и  способную:</a:t>
              </a:r>
            </a:p>
            <a:p>
              <a:r>
                <a:rPr lang="ru-RU" sz="1400" dirty="0"/>
                <a:t>- </a:t>
              </a:r>
              <a:r>
                <a:rPr lang="ru-RU" sz="1400" b="1" dirty="0">
                  <a:solidFill>
                    <a:srgbClr val="C00000"/>
                  </a:solidFill>
                </a:rPr>
                <a:t>влиять на спортивные результаты </a:t>
              </a:r>
              <a:r>
                <a:rPr lang="ru-RU" sz="1400" dirty="0"/>
                <a:t>самых крупных международных спортивных мероприятий;</a:t>
              </a:r>
            </a:p>
            <a:p>
              <a:r>
                <a:rPr lang="ru-RU" sz="1400" dirty="0"/>
                <a:t>- </a:t>
              </a:r>
              <a:r>
                <a:rPr lang="ru-RU" sz="1400" b="1" dirty="0">
                  <a:solidFill>
                    <a:srgbClr val="C00000"/>
                  </a:solidFill>
                </a:rPr>
                <a:t>использовать спорт как инструмент </a:t>
              </a:r>
              <a:r>
                <a:rPr lang="ru-RU" sz="1400" dirty="0" err="1"/>
                <a:t>зарабатывания</a:t>
              </a:r>
              <a:r>
                <a:rPr lang="ru-RU" sz="1400" dirty="0"/>
                <a:t> денег и </a:t>
              </a:r>
              <a:r>
                <a:rPr lang="ru-RU" sz="1400" b="1" dirty="0">
                  <a:solidFill>
                    <a:srgbClr val="C00000"/>
                  </a:solidFill>
                </a:rPr>
                <a:t>политической борьбы</a:t>
              </a:r>
              <a:r>
                <a:rPr lang="ru-RU" sz="1400" dirty="0"/>
                <a:t>;</a:t>
              </a:r>
            </a:p>
            <a:p>
              <a:r>
                <a:rPr lang="ru-RU" sz="1400" dirty="0"/>
                <a:t>- </a:t>
              </a:r>
              <a:r>
                <a:rPr lang="ru-RU" sz="1400" b="1" dirty="0">
                  <a:solidFill>
                    <a:srgbClr val="C00000"/>
                  </a:solidFill>
                </a:rPr>
                <a:t>обвинять спортсменов</a:t>
              </a:r>
              <a:r>
                <a:rPr lang="ru-RU" sz="1400" dirty="0"/>
                <a:t>, </a:t>
              </a:r>
              <a:r>
                <a:rPr lang="ru-RU" sz="1400" b="1" dirty="0">
                  <a:solidFill>
                    <a:srgbClr val="C00000"/>
                  </a:solidFill>
                </a:rPr>
                <a:t>международные и национальные спортивные организации, в плоть до государств</a:t>
              </a:r>
              <a:r>
                <a:rPr lang="ru-RU" sz="1400" dirty="0"/>
                <a:t> в любых нарушениях антидопинговых правил и антидопинговой политики, </a:t>
              </a:r>
              <a:r>
                <a:rPr lang="ru-RU" sz="1400" b="1" dirty="0">
                  <a:solidFill>
                    <a:srgbClr val="C00000"/>
                  </a:solidFill>
                </a:rPr>
                <a:t>игнорируя все </a:t>
              </a:r>
              <a:r>
                <a:rPr lang="ru-RU" sz="1400" b="1" dirty="0" err="1" smtClean="0">
                  <a:solidFill>
                    <a:srgbClr val="C00000"/>
                  </a:solidFill>
                </a:rPr>
                <a:t>мыслемые</a:t>
              </a:r>
              <a:r>
                <a:rPr lang="ru-RU" sz="1400" b="1" dirty="0" smtClean="0">
                  <a:solidFill>
                    <a:srgbClr val="C00000"/>
                  </a:solidFill>
                </a:rPr>
                <a:t> </a:t>
              </a:r>
              <a:r>
                <a:rPr lang="ru-RU" sz="1400" dirty="0"/>
                <a:t>юридические законы и нормы, ссылаясь на особенности спорта как социального явления;</a:t>
              </a:r>
            </a:p>
            <a:p>
              <a:pPr indent="173038"/>
              <a:r>
                <a:rPr lang="ru-RU" sz="1400" dirty="0"/>
                <a:t>Политическими лозунгами и манипуляциями ВАДА сумело получить поддержку авторитетных международных организаций, правительств разных стран, политических лидеров, не вникающих в существо рекомендуемых подходов и методов борьбы с допингом, а увлеченных общей благородной идеей  искоренения  одного из проявления мошенничества в спорте (тем более опасного для здоровья спортсменов) (В.Н. Платонов 2015, 2016)</a:t>
              </a:r>
            </a:p>
            <a:p>
              <a:endParaRPr lang="ru-RU" sz="1400" dirty="0"/>
            </a:p>
          </p:txBody>
        </p:sp>
      </p:grpSp>
      <p:sp>
        <p:nvSpPr>
          <p:cNvPr id="97" name="Прямоугольник 96"/>
          <p:cNvSpPr/>
          <p:nvPr/>
        </p:nvSpPr>
        <p:spPr>
          <a:xfrm>
            <a:off x="2181561" y="4853940"/>
            <a:ext cx="7387591" cy="2609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ВОЗМОЖНОСТИ ВАДА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0" indent="720000" algn="just">
              <a:spcBef>
                <a:spcPts val="0"/>
              </a:spcBef>
              <a:buNone/>
            </a:pPr>
            <a:r>
              <a:rPr lang="ru-RU" dirty="0" smtClean="0">
                <a:latin typeface="Times New Roman" pitchFamily="18" charset="0"/>
                <a:cs typeface="Times New Roman" pitchFamily="18" charset="0"/>
              </a:rPr>
              <a:t>Пьер де Кубертен: «Спорт – это средство, с помощью которого можно вызвать как самые благородные чувства, так и самые низменные страсти, и которое в одинаковой мере может служить и укреплению мира и к подготовке войне».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14718" y="2014518"/>
            <a:ext cx="4680000" cy="468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971513" y="8944004"/>
            <a:ext cx="11430080" cy="461665"/>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Рисунок 1 – Квадрат негативных социальных свойств спорта В.С. Родченко</a:t>
            </a:r>
            <a:endParaRPr lang="ru-RU" sz="2400" dirty="0">
              <a:latin typeface="Times New Roman" pitchFamily="18" charset="0"/>
              <a:cs typeface="Times New Roman" pitchFamily="18" charset="0"/>
            </a:endParaRPr>
          </a:p>
        </p:txBody>
      </p:sp>
      <p:sp>
        <p:nvSpPr>
          <p:cNvPr id="4" name="TextBox 3"/>
          <p:cNvSpPr txBox="1"/>
          <p:nvPr/>
        </p:nvSpPr>
        <p:spPr>
          <a:xfrm rot="19569253">
            <a:off x="1374102" y="1404746"/>
            <a:ext cx="3937488" cy="584775"/>
          </a:xfrm>
          <a:prstGeom prst="rect">
            <a:avLst/>
          </a:prstGeom>
          <a:noFill/>
        </p:spPr>
        <p:txBody>
          <a:bodyPr wrap="none" rtlCol="0">
            <a:spAutoFit/>
          </a:bodyPr>
          <a:lstStyle/>
          <a:p>
            <a:r>
              <a:rPr lang="ru-RU" sz="3200" b="1" dirty="0" smtClean="0">
                <a:solidFill>
                  <a:srgbClr val="C00000"/>
                </a:solidFill>
                <a:latin typeface="Times New Roman" pitchFamily="18" charset="0"/>
                <a:cs typeface="Times New Roman" pitchFamily="18" charset="0"/>
              </a:rPr>
              <a:t>АГРЕССИВНОСТЬ</a:t>
            </a:r>
            <a:endParaRPr lang="ru-RU" sz="3200" b="1" dirty="0">
              <a:solidFill>
                <a:srgbClr val="C00000"/>
              </a:solidFill>
              <a:latin typeface="Times New Roman" pitchFamily="18" charset="0"/>
              <a:cs typeface="Times New Roman" pitchFamily="18" charset="0"/>
            </a:endParaRPr>
          </a:p>
        </p:txBody>
      </p:sp>
      <p:sp>
        <p:nvSpPr>
          <p:cNvPr id="5" name="TextBox 4"/>
          <p:cNvSpPr txBox="1"/>
          <p:nvPr/>
        </p:nvSpPr>
        <p:spPr>
          <a:xfrm rot="1926825">
            <a:off x="7466490" y="1411577"/>
            <a:ext cx="2294603" cy="584775"/>
          </a:xfrm>
          <a:prstGeom prst="rect">
            <a:avLst/>
          </a:prstGeom>
          <a:noFill/>
        </p:spPr>
        <p:txBody>
          <a:bodyPr wrap="none" rtlCol="0">
            <a:spAutoFit/>
          </a:bodyPr>
          <a:lstStyle/>
          <a:p>
            <a:r>
              <a:rPr lang="ru-RU" sz="3200" b="1" dirty="0" smtClean="0">
                <a:solidFill>
                  <a:srgbClr val="C00000"/>
                </a:solidFill>
                <a:latin typeface="Times New Roman" pitchFamily="18" charset="0"/>
                <a:cs typeface="Times New Roman" pitchFamily="18" charset="0"/>
              </a:rPr>
              <a:t>НАСИЛИЕ</a:t>
            </a:r>
            <a:endParaRPr lang="ru-RU" sz="3200" b="1" dirty="0">
              <a:solidFill>
                <a:srgbClr val="C00000"/>
              </a:solidFill>
              <a:latin typeface="Times New Roman" pitchFamily="18" charset="0"/>
              <a:cs typeface="Times New Roman" pitchFamily="18" charset="0"/>
            </a:endParaRPr>
          </a:p>
        </p:txBody>
      </p:sp>
      <p:sp>
        <p:nvSpPr>
          <p:cNvPr id="6" name="TextBox 5"/>
          <p:cNvSpPr txBox="1"/>
          <p:nvPr/>
        </p:nvSpPr>
        <p:spPr>
          <a:xfrm rot="1732458">
            <a:off x="1130398" y="6805589"/>
            <a:ext cx="4312399" cy="584775"/>
          </a:xfrm>
          <a:prstGeom prst="rect">
            <a:avLst/>
          </a:prstGeom>
          <a:noFill/>
        </p:spPr>
        <p:txBody>
          <a:bodyPr wrap="none" rtlCol="0">
            <a:spAutoFit/>
          </a:bodyPr>
          <a:lstStyle/>
          <a:p>
            <a:r>
              <a:rPr lang="ru-RU" sz="3200" b="1" dirty="0" smtClean="0">
                <a:solidFill>
                  <a:srgbClr val="C00000"/>
                </a:solidFill>
                <a:latin typeface="Times New Roman" pitchFamily="18" charset="0"/>
                <a:cs typeface="Times New Roman" pitchFamily="18" charset="0"/>
              </a:rPr>
              <a:t>МОШЕННИЧЕСТВО</a:t>
            </a:r>
            <a:endParaRPr lang="ru-RU" sz="3200" b="1" dirty="0">
              <a:solidFill>
                <a:srgbClr val="C00000"/>
              </a:solidFill>
              <a:latin typeface="Times New Roman" pitchFamily="18" charset="0"/>
              <a:cs typeface="Times New Roman" pitchFamily="18" charset="0"/>
            </a:endParaRPr>
          </a:p>
        </p:txBody>
      </p:sp>
      <p:sp>
        <p:nvSpPr>
          <p:cNvPr id="7" name="TextBox 6"/>
          <p:cNvSpPr txBox="1"/>
          <p:nvPr/>
        </p:nvSpPr>
        <p:spPr>
          <a:xfrm rot="19569253">
            <a:off x="7252008" y="6755401"/>
            <a:ext cx="2836482" cy="584775"/>
          </a:xfrm>
          <a:prstGeom prst="rect">
            <a:avLst/>
          </a:prstGeom>
          <a:noFill/>
        </p:spPr>
        <p:txBody>
          <a:bodyPr wrap="none" rtlCol="0">
            <a:spAutoFit/>
          </a:bodyPr>
          <a:lstStyle/>
          <a:p>
            <a:r>
              <a:rPr lang="ru-RU" sz="3200" b="1" dirty="0" smtClean="0">
                <a:solidFill>
                  <a:srgbClr val="C00000"/>
                </a:solidFill>
                <a:latin typeface="Times New Roman" pitchFamily="18" charset="0"/>
                <a:cs typeface="Times New Roman" pitchFamily="18" charset="0"/>
              </a:rPr>
              <a:t>КОРРУПЦИЯ</a:t>
            </a:r>
            <a:endParaRPr lang="ru-RU" sz="32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normAutofit/>
          </a:bodyPr>
          <a:lstStyle/>
          <a:p>
            <a:r>
              <a:rPr lang="ru-RU" b="1" dirty="0" smtClean="0">
                <a:latin typeface="Times New Roman" pitchFamily="18" charset="0"/>
                <a:cs typeface="Times New Roman" pitchFamily="18" charset="0"/>
              </a:rPr>
              <a:t>«Дух спорта»</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indent="720000" algn="just">
              <a:spcBef>
                <a:spcPts val="0"/>
              </a:spcBef>
              <a:buNone/>
            </a:pPr>
            <a:r>
              <a:rPr lang="ru-RU" dirty="0" smtClean="0">
                <a:latin typeface="Times New Roman" pitchFamily="18" charset="0"/>
                <a:cs typeface="Times New Roman" pitchFamily="18" charset="0"/>
              </a:rPr>
              <a:t>Это является сущностью олимпийского движения – стремление к достижению человеком превосходства благодаря </a:t>
            </a:r>
            <a:r>
              <a:rPr lang="ru-RU" b="1" dirty="0" smtClean="0">
                <a:latin typeface="Times New Roman" pitchFamily="18" charset="0"/>
                <a:cs typeface="Times New Roman" pitchFamily="18" charset="0"/>
              </a:rPr>
              <a:t>совершенствованию природных талантов </a:t>
            </a:r>
            <a:r>
              <a:rPr lang="ru-RU" dirty="0" smtClean="0">
                <a:latin typeface="Times New Roman" pitchFamily="18" charset="0"/>
                <a:cs typeface="Times New Roman" pitchFamily="18" charset="0"/>
              </a:rPr>
              <a:t>каждого человека. </a:t>
            </a:r>
          </a:p>
          <a:p>
            <a:pPr marL="0" indent="720000" algn="just">
              <a:spcBef>
                <a:spcPts val="0"/>
              </a:spcBef>
              <a:buNone/>
            </a:pPr>
            <a:r>
              <a:rPr lang="ru-RU" dirty="0" smtClean="0">
                <a:latin typeface="Times New Roman" pitchFamily="18" charset="0"/>
                <a:cs typeface="Times New Roman" pitchFamily="18" charset="0"/>
              </a:rPr>
              <a:t>Дух спорта – это прославление человеческого духа, тела и разума.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685760" y="2228832"/>
            <a:ext cx="11358642" cy="1285884"/>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1. Оплата взносов на финансирование деятельности ВАДА;</a:t>
            </a:r>
          </a:p>
        </p:txBody>
      </p:sp>
      <p:sp>
        <p:nvSpPr>
          <p:cNvPr id="2" name="Заголовок 1"/>
          <p:cNvSpPr>
            <a:spLocks noGrp="1"/>
          </p:cNvSpPr>
          <p:nvPr>
            <p:ph type="title"/>
          </p:nvPr>
        </p:nvSpPr>
        <p:spPr>
          <a:xfrm>
            <a:off x="542884" y="371444"/>
            <a:ext cx="11761512" cy="1600200"/>
          </a:xfrm>
        </p:spPr>
        <p:txBody>
          <a:bodyPr>
            <a:noAutofit/>
          </a:bodyPr>
          <a:lstStyle/>
          <a:p>
            <a:r>
              <a:rPr lang="ru-RU" sz="5400" b="1" dirty="0" smtClean="0">
                <a:latin typeface="Times New Roman" pitchFamily="18" charset="0"/>
                <a:cs typeface="Times New Roman" pitchFamily="18" charset="0"/>
              </a:rPr>
              <a:t>Критерии оценки стран Всемирному антидопинговому кодексу</a:t>
            </a:r>
            <a:endParaRPr lang="ru-RU" sz="5400" b="1" dirty="0">
              <a:latin typeface="Times New Roman" pitchFamily="18" charset="0"/>
              <a:cs typeface="Times New Roman" pitchFamily="18" charset="0"/>
            </a:endParaRPr>
          </a:p>
        </p:txBody>
      </p:sp>
      <p:sp>
        <p:nvSpPr>
          <p:cNvPr id="8" name="Прямоугольник 7"/>
          <p:cNvSpPr/>
          <p:nvPr/>
        </p:nvSpPr>
        <p:spPr>
          <a:xfrm>
            <a:off x="685760" y="3729030"/>
            <a:ext cx="11358642" cy="385765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2. 13 статей и приложение 1 «Определения» Всемирного антидопингового кодекса обязательны без существенных изменений для включения в национальные антидопинговые правила и исполнения каждой национальной антидопинговой организацией;</a:t>
            </a:r>
          </a:p>
        </p:txBody>
      </p:sp>
      <p:sp>
        <p:nvSpPr>
          <p:cNvPr id="9" name="Прямоугольник 8"/>
          <p:cNvSpPr/>
          <p:nvPr/>
        </p:nvSpPr>
        <p:spPr>
          <a:xfrm>
            <a:off x="685760" y="7800996"/>
            <a:ext cx="11358642" cy="1285884"/>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3. Наличие национальной антидопинговой организации.</a:t>
            </a:r>
            <a:endParaRPr lang="ru-RU" sz="4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640080" y="2240280"/>
            <a:ext cx="11521440" cy="6703723"/>
          </a:xfrm>
        </p:spPr>
        <p:txBody>
          <a:bodyPr>
            <a:normAutofit fontScale="85000" lnSpcReduction="20000"/>
          </a:bodyPr>
          <a:lstStyle/>
          <a:p>
            <a:pPr marL="0" indent="720000" algn="just">
              <a:spcBef>
                <a:spcPts val="0"/>
              </a:spcBef>
              <a:buNone/>
            </a:pPr>
            <a:r>
              <a:rPr lang="ru-RU" dirty="0" smtClean="0">
                <a:latin typeface="Times New Roman" pitchFamily="18" charset="0"/>
                <a:cs typeface="Times New Roman" pitchFamily="18" charset="0"/>
              </a:rPr>
              <a:t>Всемирный антидопинговый кодекс – это специфические спортивные правила и процедуры, нацеленные на всеобщее и координированное применение правил борьбы с допингом, отличаются по своей сути </a:t>
            </a:r>
            <a:r>
              <a:rPr lang="ru-RU" b="1" dirty="0" smtClean="0">
                <a:latin typeface="Times New Roman" pitchFamily="18" charset="0"/>
                <a:cs typeface="Times New Roman" pitchFamily="18" charset="0"/>
              </a:rPr>
              <a:t>от уголовного и гражданского процесса. </a:t>
            </a:r>
            <a:r>
              <a:rPr lang="ru-RU" dirty="0" smtClean="0">
                <a:latin typeface="Times New Roman" pitchFamily="18" charset="0"/>
                <a:cs typeface="Times New Roman" pitchFamily="18" charset="0"/>
              </a:rPr>
              <a:t>Они не могут подчиняться или ограничиваться любыми национальными требованиями и юридическими стандартами. </a:t>
            </a:r>
            <a:r>
              <a:rPr lang="ru-RU" b="1" dirty="0" smtClean="0">
                <a:latin typeface="Times New Roman" pitchFamily="18" charset="0"/>
                <a:cs typeface="Times New Roman" pitchFamily="18" charset="0"/>
              </a:rPr>
              <a:t>Все суды, третейские суды</a:t>
            </a:r>
            <a:r>
              <a:rPr lang="ru-RU" dirty="0" smtClean="0">
                <a:latin typeface="Times New Roman" pitchFamily="18" charset="0"/>
                <a:cs typeface="Times New Roman" pitchFamily="18" charset="0"/>
              </a:rPr>
              <a:t> и другие выносящие </a:t>
            </a:r>
            <a:r>
              <a:rPr lang="ru-RU" b="1" dirty="0" smtClean="0">
                <a:latin typeface="Times New Roman" pitchFamily="18" charset="0"/>
                <a:cs typeface="Times New Roman" pitchFamily="18" charset="0"/>
              </a:rPr>
              <a:t>юридические решения органы</a:t>
            </a:r>
            <a:r>
              <a:rPr lang="ru-RU" dirty="0" smtClean="0">
                <a:latin typeface="Times New Roman" pitchFamily="18" charset="0"/>
                <a:cs typeface="Times New Roman" pitchFamily="18" charset="0"/>
              </a:rPr>
              <a:t>, призваны полностью понимать и уважать Кодекс, который является результатом консенсуса стран, заинтересованных в честном спорте в мире.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8570" y="300006"/>
            <a:ext cx="12144460" cy="9001188"/>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685760" y="2228832"/>
            <a:ext cx="11358642" cy="242889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1. Оказание помощи спортсмену, находящемуся в опасности, с возможной потерей собственного соревновательного положения;</a:t>
            </a:r>
          </a:p>
        </p:txBody>
      </p:sp>
      <p:sp>
        <p:nvSpPr>
          <p:cNvPr id="2" name="Заголовок 1"/>
          <p:cNvSpPr>
            <a:spLocks noGrp="1"/>
          </p:cNvSpPr>
          <p:nvPr>
            <p:ph type="title"/>
          </p:nvPr>
        </p:nvSpPr>
        <p:spPr>
          <a:xfrm>
            <a:off x="542884" y="371444"/>
            <a:ext cx="11761512" cy="1600200"/>
          </a:xfrm>
        </p:spPr>
        <p:txBody>
          <a:bodyPr>
            <a:noAutofit/>
          </a:bodyPr>
          <a:lstStyle/>
          <a:p>
            <a:r>
              <a:rPr lang="ru-RU" sz="5400" b="1" dirty="0" smtClean="0">
                <a:latin typeface="Times New Roman" pitchFamily="18" charset="0"/>
                <a:cs typeface="Times New Roman" pitchFamily="18" charset="0"/>
              </a:rPr>
              <a:t>Критерии поступков спортсменов в духе </a:t>
            </a:r>
            <a:r>
              <a:rPr lang="ru-RU" sz="5400" b="1" dirty="0" err="1" smtClean="0">
                <a:latin typeface="Times New Roman" pitchFamily="18" charset="0"/>
                <a:cs typeface="Times New Roman" pitchFamily="18" charset="0"/>
              </a:rPr>
              <a:t>Фэйр</a:t>
            </a:r>
            <a:r>
              <a:rPr lang="ru-RU" sz="5400" b="1" dirty="0" smtClean="0">
                <a:latin typeface="Times New Roman" pitchFamily="18" charset="0"/>
                <a:cs typeface="Times New Roman" pitchFamily="18" charset="0"/>
              </a:rPr>
              <a:t> </a:t>
            </a:r>
            <a:r>
              <a:rPr lang="ru-RU" sz="5400" b="1" dirty="0" err="1" smtClean="0">
                <a:latin typeface="Times New Roman" pitchFamily="18" charset="0"/>
                <a:cs typeface="Times New Roman" pitchFamily="18" charset="0"/>
              </a:rPr>
              <a:t>Плэй</a:t>
            </a:r>
            <a:endParaRPr lang="ru-RU" sz="5400" b="1" dirty="0">
              <a:latin typeface="Times New Roman" pitchFamily="18" charset="0"/>
              <a:cs typeface="Times New Roman" pitchFamily="18" charset="0"/>
            </a:endParaRPr>
          </a:p>
        </p:txBody>
      </p:sp>
      <p:sp>
        <p:nvSpPr>
          <p:cNvPr id="8" name="Прямоугольник 7"/>
          <p:cNvSpPr/>
          <p:nvPr/>
        </p:nvSpPr>
        <p:spPr>
          <a:xfrm>
            <a:off x="685760" y="4872038"/>
            <a:ext cx="11358642" cy="207170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2. Отказ воспользоваться возникшим преимуществом, не вызванным собственными успешными соревновательными действиями;</a:t>
            </a:r>
          </a:p>
        </p:txBody>
      </p:sp>
      <p:sp>
        <p:nvSpPr>
          <p:cNvPr id="9" name="Прямоугольник 8"/>
          <p:cNvSpPr/>
          <p:nvPr/>
        </p:nvSpPr>
        <p:spPr>
          <a:xfrm>
            <a:off x="685760" y="7158054"/>
            <a:ext cx="11358642" cy="1928826"/>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20000" algn="just"/>
            <a:r>
              <a:rPr lang="ru-RU" sz="4200" dirty="0" smtClean="0">
                <a:solidFill>
                  <a:schemeClr val="tx1"/>
                </a:solidFill>
                <a:latin typeface="Times New Roman" pitchFamily="18" charset="0"/>
                <a:cs typeface="Times New Roman" pitchFamily="18" charset="0"/>
              </a:rPr>
              <a:t>3. Ликвидация в пользу соперников последствий совершенной судейской ошибки (С. Позняков).</a:t>
            </a:r>
            <a:endParaRPr lang="ru-RU" sz="4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122"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2"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3"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5"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6"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7" name="Группа 96"/>
          <p:cNvGrpSpPr/>
          <p:nvPr/>
        </p:nvGrpSpPr>
        <p:grpSpPr>
          <a:xfrm>
            <a:off x="678843" y="3106296"/>
            <a:ext cx="5409537" cy="307777"/>
            <a:chOff x="554711" y="3185944"/>
            <a:chExt cx="5409537" cy="307777"/>
          </a:xfrm>
        </p:grpSpPr>
        <p:sp>
          <p:nvSpPr>
            <p:cNvPr id="66" name="TextBox 65"/>
            <p:cNvSpPr txBox="1"/>
            <p:nvPr/>
          </p:nvSpPr>
          <p:spPr>
            <a:xfrm>
              <a:off x="554711" y="319629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grpSp>
        <p:nvGrpSpPr>
          <p:cNvPr id="18" name="Группа 97"/>
          <p:cNvGrpSpPr/>
          <p:nvPr/>
        </p:nvGrpSpPr>
        <p:grpSpPr>
          <a:xfrm>
            <a:off x="557687" y="2874268"/>
            <a:ext cx="5339057" cy="307777"/>
            <a:chOff x="557687" y="2874268"/>
            <a:chExt cx="5339057" cy="307777"/>
          </a:xfrm>
        </p:grpSpPr>
        <p:sp>
          <p:nvSpPr>
            <p:cNvPr id="22" name="TextBox 21"/>
            <p:cNvSpPr txBox="1"/>
            <p:nvPr/>
          </p:nvSpPr>
          <p:spPr>
            <a:xfrm>
              <a:off x="557687" y="2884622"/>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1</a:t>
              </a:r>
            </a:p>
          </p:txBody>
        </p:sp>
        <p:sp>
          <p:nvSpPr>
            <p:cNvPr id="65" name="TextBox 64"/>
            <p:cNvSpPr txBox="1"/>
            <p:nvPr/>
          </p:nvSpPr>
          <p:spPr>
            <a:xfrm>
              <a:off x="828680" y="2874268"/>
              <a:ext cx="506806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Что такое допинг?</a:t>
              </a:r>
              <a:endParaRPr lang="ru-RU" sz="1400"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00"/>
          <p:cNvGrpSpPr/>
          <p:nvPr/>
        </p:nvGrpSpPr>
        <p:grpSpPr>
          <a:xfrm>
            <a:off x="1802197" y="4839553"/>
            <a:ext cx="5505953" cy="307777"/>
            <a:chOff x="2961455" y="4008512"/>
            <a:chExt cx="5505953" cy="307777"/>
          </a:xfrm>
        </p:grpSpPr>
        <p:sp>
          <p:nvSpPr>
            <p:cNvPr id="126" name="TextBox 125"/>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9</a:t>
              </a:r>
              <a:endParaRPr lang="ru-RU" sz="1300" b="1" dirty="0">
                <a:solidFill>
                  <a:schemeClr val="bg1"/>
                </a:solidFill>
              </a:endParaRPr>
            </a:p>
          </p:txBody>
        </p:sp>
        <p:sp>
          <p:nvSpPr>
            <p:cNvPr id="127" name="TextBox 126"/>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Возможности ВАДА</a:t>
              </a:r>
              <a:endParaRPr lang="ru-RU" sz="1400" dirty="0"/>
            </a:p>
          </p:txBody>
        </p:sp>
      </p:grpSp>
      <p:grpSp>
        <p:nvGrpSpPr>
          <p:cNvPr id="3" name="Группа 100"/>
          <p:cNvGrpSpPr/>
          <p:nvPr/>
        </p:nvGrpSpPr>
        <p:grpSpPr>
          <a:xfrm>
            <a:off x="1648272" y="4584576"/>
            <a:ext cx="5505953" cy="307777"/>
            <a:chOff x="2961455" y="4008512"/>
            <a:chExt cx="5505953" cy="307777"/>
          </a:xfrm>
        </p:grpSpPr>
        <p:sp>
          <p:nvSpPr>
            <p:cNvPr id="123" name="TextBox 122"/>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8</a:t>
              </a:r>
            </a:p>
          </p:txBody>
        </p:sp>
        <p:sp>
          <p:nvSpPr>
            <p:cNvPr id="124" name="TextBox 123"/>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Монополия ВАДА</a:t>
              </a:r>
              <a:endParaRPr lang="ru-RU" sz="1400" dirty="0"/>
            </a:p>
          </p:txBody>
        </p:sp>
      </p:grpSp>
      <p:sp>
        <p:nvSpPr>
          <p:cNvPr id="120" name="Стрелка вниз 119"/>
          <p:cNvSpPr/>
          <p:nvPr/>
        </p:nvSpPr>
        <p:spPr>
          <a:xfrm>
            <a:off x="2932841" y="5232648"/>
            <a:ext cx="1224136" cy="78184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37" name="Стрелка вниз 36"/>
          <p:cNvSpPr/>
          <p:nvPr/>
        </p:nvSpPr>
        <p:spPr>
          <a:xfrm>
            <a:off x="9641160" y="2928392"/>
            <a:ext cx="1224136" cy="100811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grpSp>
        <p:nvGrpSpPr>
          <p:cNvPr id="5" name="Группа 100"/>
          <p:cNvGrpSpPr/>
          <p:nvPr/>
        </p:nvGrpSpPr>
        <p:grpSpPr>
          <a:xfrm>
            <a:off x="1473967" y="4346456"/>
            <a:ext cx="5505953" cy="307777"/>
            <a:chOff x="2961455" y="4008512"/>
            <a:chExt cx="5505953" cy="307777"/>
          </a:xfrm>
        </p:grpSpPr>
        <p:sp>
          <p:nvSpPr>
            <p:cNvPr id="94" name="TextBox 93"/>
            <p:cNvSpPr txBox="1"/>
            <p:nvPr/>
          </p:nvSpPr>
          <p:spPr>
            <a:xfrm>
              <a:off x="2961455" y="4018866"/>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7</a:t>
              </a:r>
              <a:endParaRPr lang="ru-RU" sz="1300" b="1" dirty="0">
                <a:solidFill>
                  <a:schemeClr val="bg1"/>
                </a:solidFill>
              </a:endParaRPr>
            </a:p>
          </p:txBody>
        </p:sp>
        <p:sp>
          <p:nvSpPr>
            <p:cNvPr id="95" name="TextBox 94"/>
            <p:cNvSpPr txBox="1"/>
            <p:nvPr/>
          </p:nvSpPr>
          <p:spPr>
            <a:xfrm>
              <a:off x="3232448" y="4008512"/>
              <a:ext cx="5234960"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Честность и справедливость спорта</a:t>
              </a:r>
              <a:endParaRPr lang="ru-RU" sz="1400" dirty="0"/>
            </a:p>
          </p:txBody>
        </p:sp>
      </p:grpSp>
      <p:grpSp>
        <p:nvGrpSpPr>
          <p:cNvPr id="7" name="Группа 101"/>
          <p:cNvGrpSpPr/>
          <p:nvPr/>
        </p:nvGrpSpPr>
        <p:grpSpPr>
          <a:xfrm>
            <a:off x="1277415" y="4093468"/>
            <a:ext cx="5519625" cy="307777"/>
            <a:chOff x="2889447" y="2856384"/>
            <a:chExt cx="5519625" cy="307777"/>
          </a:xfrm>
        </p:grpSpPr>
        <p:sp>
          <p:nvSpPr>
            <p:cNvPr id="87" name="TextBox 86"/>
            <p:cNvSpPr txBox="1"/>
            <p:nvPr/>
          </p:nvSpPr>
          <p:spPr>
            <a:xfrm>
              <a:off x="2889447" y="286673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6</a:t>
              </a:r>
              <a:endParaRPr lang="ru-RU" sz="1300" b="1" dirty="0">
                <a:solidFill>
                  <a:schemeClr val="bg1"/>
                </a:solidFill>
              </a:endParaRPr>
            </a:p>
          </p:txBody>
        </p:sp>
        <p:sp>
          <p:nvSpPr>
            <p:cNvPr id="93" name="TextBox 92"/>
            <p:cNvSpPr txBox="1"/>
            <p:nvPr/>
          </p:nvSpPr>
          <p:spPr>
            <a:xfrm>
              <a:off x="3160440" y="2856384"/>
              <a:ext cx="5248632"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Права спортсменов</a:t>
              </a:r>
              <a:endParaRPr lang="ru-RU" sz="1400" dirty="0"/>
            </a:p>
          </p:txBody>
        </p:sp>
      </p:grpSp>
      <p:grpSp>
        <p:nvGrpSpPr>
          <p:cNvPr id="16" name="Группа 99"/>
          <p:cNvGrpSpPr/>
          <p:nvPr/>
        </p:nvGrpSpPr>
        <p:grpSpPr>
          <a:xfrm>
            <a:off x="1126211" y="3858776"/>
            <a:ext cx="5495569" cy="307777"/>
            <a:chOff x="562331" y="4140716"/>
            <a:chExt cx="5495569" cy="307777"/>
          </a:xfrm>
        </p:grpSpPr>
        <p:sp>
          <p:nvSpPr>
            <p:cNvPr id="84" name="TextBox 83"/>
            <p:cNvSpPr txBox="1"/>
            <p:nvPr/>
          </p:nvSpPr>
          <p:spPr>
            <a:xfrm>
              <a:off x="562331" y="4151070"/>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smtClean="0">
                  <a:solidFill>
                    <a:schemeClr val="bg1"/>
                  </a:solidFill>
                </a:rPr>
                <a:t>5</a:t>
              </a:r>
              <a:endParaRPr lang="ru-RU" sz="1300" b="1" dirty="0">
                <a:solidFill>
                  <a:schemeClr val="bg1"/>
                </a:solidFill>
              </a:endParaRPr>
            </a:p>
          </p:txBody>
        </p:sp>
        <p:sp>
          <p:nvSpPr>
            <p:cNvPr id="85" name="TextBox 84"/>
            <p:cNvSpPr txBox="1"/>
            <p:nvPr/>
          </p:nvSpPr>
          <p:spPr>
            <a:xfrm>
              <a:off x="833324" y="4140716"/>
              <a:ext cx="52245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Здоровье спортсменов</a:t>
              </a:r>
              <a:endParaRPr lang="ru-RU" sz="1400" dirty="0"/>
            </a:p>
          </p:txBody>
        </p:sp>
      </p:grpSp>
      <p:grpSp>
        <p:nvGrpSpPr>
          <p:cNvPr id="17" name="Группа 98"/>
          <p:cNvGrpSpPr/>
          <p:nvPr/>
        </p:nvGrpSpPr>
        <p:grpSpPr>
          <a:xfrm>
            <a:off x="996671" y="3608844"/>
            <a:ext cx="5457469" cy="307777"/>
            <a:chOff x="562331" y="3837444"/>
            <a:chExt cx="5457469" cy="307777"/>
          </a:xfrm>
        </p:grpSpPr>
        <p:sp>
          <p:nvSpPr>
            <p:cNvPr id="72" name="TextBox 71"/>
            <p:cNvSpPr txBox="1"/>
            <p:nvPr/>
          </p:nvSpPr>
          <p:spPr>
            <a:xfrm>
              <a:off x="562331" y="3847798"/>
              <a:ext cx="269541" cy="292347"/>
            </a:xfrm>
            <a:prstGeom prst="rect">
              <a:avLst/>
            </a:prstGeom>
            <a:solidFill>
              <a:srgbClr val="C00000"/>
            </a:solidFill>
            <a:ln w="9525">
              <a:solidFill>
                <a:schemeClr val="tx1"/>
              </a:solidFill>
            </a:ln>
          </p:spPr>
          <p:txBody>
            <a:bodyPr wrap="none" lIns="91398" tIns="45700" rIns="91398" bIns="45700" rtlCol="0">
              <a:spAutoFit/>
            </a:bodyPr>
            <a:lstStyle/>
            <a:p>
              <a:r>
                <a:rPr lang="ru-RU" sz="1300" b="1" dirty="0">
                  <a:solidFill>
                    <a:schemeClr val="bg1"/>
                  </a:solidFill>
                </a:rPr>
                <a:t>4</a:t>
              </a:r>
            </a:p>
          </p:txBody>
        </p:sp>
        <p:sp>
          <p:nvSpPr>
            <p:cNvPr id="80" name="TextBox 79"/>
            <p:cNvSpPr txBox="1"/>
            <p:nvPr/>
          </p:nvSpPr>
          <p:spPr>
            <a:xfrm>
              <a:off x="833324" y="383744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Дух спорта</a:t>
              </a:r>
              <a:endParaRPr lang="ru-RU" sz="1400" dirty="0"/>
            </a:p>
          </p:txBody>
        </p:sp>
      </p:grpSp>
      <p:grpSp>
        <p:nvGrpSpPr>
          <p:cNvPr id="18" name="Группа 95"/>
          <p:cNvGrpSpPr/>
          <p:nvPr/>
        </p:nvGrpSpPr>
        <p:grpSpPr>
          <a:xfrm>
            <a:off x="821411" y="3363104"/>
            <a:ext cx="5457469" cy="307777"/>
            <a:chOff x="569951" y="3523124"/>
            <a:chExt cx="5457469" cy="307777"/>
          </a:xfrm>
        </p:grpSpPr>
        <p:sp>
          <p:nvSpPr>
            <p:cNvPr id="70" name="TextBox 69"/>
            <p:cNvSpPr txBox="1"/>
            <p:nvPr/>
          </p:nvSpPr>
          <p:spPr>
            <a:xfrm>
              <a:off x="569951" y="3533478"/>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3</a:t>
              </a:r>
            </a:p>
          </p:txBody>
        </p:sp>
        <p:sp>
          <p:nvSpPr>
            <p:cNvPr id="71" name="TextBox 70"/>
            <p:cNvSpPr txBox="1"/>
            <p:nvPr/>
          </p:nvSpPr>
          <p:spPr>
            <a:xfrm>
              <a:off x="840944" y="3523124"/>
              <a:ext cx="5186476"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Мониторинг разрешенных субстанций и методов</a:t>
              </a:r>
              <a:endParaRPr lang="ru-RU" sz="1400" b="1" dirty="0"/>
            </a:p>
          </p:txBody>
        </p:sp>
      </p:grpSp>
      <p:sp>
        <p:nvSpPr>
          <p:cNvPr id="74" name="Прямоугольник 73"/>
          <p:cNvSpPr/>
          <p:nvPr/>
        </p:nvSpPr>
        <p:spPr>
          <a:xfrm flipH="1">
            <a:off x="486137" y="344681"/>
            <a:ext cx="72008" cy="144016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Горизонтальный свиток 72"/>
          <p:cNvSpPr/>
          <p:nvPr/>
        </p:nvSpPr>
        <p:spPr>
          <a:xfrm>
            <a:off x="435171" y="185764"/>
            <a:ext cx="3744416" cy="1152128"/>
          </a:xfrm>
          <a:prstGeom prst="horizontalScroll">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r>
              <a:rPr lang="ru-RU" sz="1200" b="1" dirty="0" smtClean="0">
                <a:solidFill>
                  <a:schemeClr val="bg1"/>
                </a:solidFill>
              </a:rPr>
              <a:t>ПРОТИВ ДОПИНГА </a:t>
            </a:r>
            <a:br>
              <a:rPr lang="ru-RU" sz="1200" b="1" dirty="0" smtClean="0">
                <a:solidFill>
                  <a:schemeClr val="bg1"/>
                </a:solidFill>
              </a:rPr>
            </a:br>
            <a:r>
              <a:rPr lang="ru-RU" sz="1200" b="1" dirty="0" smtClean="0">
                <a:solidFill>
                  <a:schemeClr val="bg1"/>
                </a:solidFill>
              </a:rPr>
              <a:t>ЗА ДУХ СПОРТА </a:t>
            </a:r>
            <a:br>
              <a:rPr lang="ru-RU" sz="1200" b="1" dirty="0" smtClean="0">
                <a:solidFill>
                  <a:schemeClr val="bg1"/>
                </a:solidFill>
              </a:rPr>
            </a:br>
            <a:r>
              <a:rPr lang="ru-RU" sz="1200" b="1" dirty="0" smtClean="0">
                <a:solidFill>
                  <a:schemeClr val="bg1"/>
                </a:solidFill>
              </a:rPr>
              <a:t>ЗА ЗДОРОВЬЕ СПОРТСМЕНОВ </a:t>
            </a:r>
            <a:br>
              <a:rPr lang="ru-RU" sz="1200" b="1" dirty="0" smtClean="0">
                <a:solidFill>
                  <a:schemeClr val="bg1"/>
                </a:solidFill>
              </a:rPr>
            </a:br>
            <a:r>
              <a:rPr lang="ru-RU" sz="1200" b="1" dirty="0" smtClean="0">
                <a:solidFill>
                  <a:schemeClr val="bg1"/>
                </a:solidFill>
              </a:rPr>
              <a:t>ЗА ЧЕСТНЫЙ И СПРАВЕДЛИВЫЙ СПОРТ</a:t>
            </a:r>
            <a:endParaRPr lang="ru-RU" sz="1200" b="1" dirty="0">
              <a:solidFill>
                <a:schemeClr val="bg1"/>
              </a:solidFill>
            </a:endParaRPr>
          </a:p>
        </p:txBody>
      </p:sp>
      <p:sp>
        <p:nvSpPr>
          <p:cNvPr id="4" name="TextBox 3"/>
          <p:cNvSpPr txBox="1"/>
          <p:nvPr/>
        </p:nvSpPr>
        <p:spPr>
          <a:xfrm>
            <a:off x="568152" y="1416227"/>
            <a:ext cx="640871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ВСЕМИРНОЕ АНТИДОПИНГОВОЕ </a:t>
            </a:r>
            <a:r>
              <a:rPr lang="ru-RU" sz="1700" b="1" dirty="0" smtClean="0">
                <a:solidFill>
                  <a:schemeClr val="bg1"/>
                </a:solidFill>
              </a:rPr>
              <a:t>АГЕНТСТВО </a:t>
            </a:r>
            <a:r>
              <a:rPr lang="ru-RU" sz="1700" b="1" dirty="0">
                <a:solidFill>
                  <a:schemeClr val="bg1"/>
                </a:solidFill>
              </a:rPr>
              <a:t>(ВАДА)</a:t>
            </a:r>
          </a:p>
        </p:txBody>
      </p:sp>
      <p:sp>
        <p:nvSpPr>
          <p:cNvPr id="6" name="TextBox 5"/>
          <p:cNvSpPr txBox="1"/>
          <p:nvPr/>
        </p:nvSpPr>
        <p:spPr>
          <a:xfrm>
            <a:off x="4312568" y="1992288"/>
            <a:ext cx="3284084" cy="338514"/>
          </a:xfrm>
          <a:prstGeom prst="rect">
            <a:avLst/>
          </a:prstGeom>
          <a:solidFill>
            <a:schemeClr val="accent2">
              <a:lumMod val="20000"/>
              <a:lumOff val="80000"/>
            </a:schemeClr>
          </a:solidFill>
          <a:ln w="3175">
            <a:solidFill>
              <a:schemeClr val="tx1"/>
            </a:solidFill>
          </a:ln>
        </p:spPr>
        <p:txBody>
          <a:bodyPr wrap="none" lIns="91398" tIns="45700" rIns="91398" bIns="45700" rtlCol="0">
            <a:spAutoFit/>
          </a:bodyPr>
          <a:lstStyle/>
          <a:p>
            <a:r>
              <a:rPr lang="ru-RU" sz="1600" b="1" dirty="0"/>
              <a:t>СПОРТИВНЫЙ АРБИТРАЖНЫЙ СУД</a:t>
            </a:r>
          </a:p>
        </p:txBody>
      </p:sp>
      <p:sp>
        <p:nvSpPr>
          <p:cNvPr id="8" name="TextBox 7"/>
          <p:cNvSpPr txBox="1"/>
          <p:nvPr/>
        </p:nvSpPr>
        <p:spPr>
          <a:xfrm>
            <a:off x="505159" y="5342050"/>
            <a:ext cx="1798204"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ОЛИМПИЙСКИЙ КОМИТЕТ (МОК)</a:t>
            </a:r>
          </a:p>
        </p:txBody>
      </p:sp>
      <p:sp>
        <p:nvSpPr>
          <p:cNvPr id="9" name="TextBox 8"/>
          <p:cNvSpPr txBox="1"/>
          <p:nvPr/>
        </p:nvSpPr>
        <p:spPr>
          <a:xfrm>
            <a:off x="5081506" y="5365200"/>
            <a:ext cx="2113942" cy="646290"/>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200" b="1" dirty="0">
                <a:solidFill>
                  <a:schemeClr val="bg1"/>
                </a:solidFill>
              </a:rPr>
              <a:t>МЕЖДУНАРОДНЫЙ ПАРАЛИМПИЙСКИЙ КОМИТЕТ (МПК)</a:t>
            </a:r>
          </a:p>
        </p:txBody>
      </p:sp>
      <p:sp>
        <p:nvSpPr>
          <p:cNvPr id="10" name="TextBox 9"/>
          <p:cNvSpPr txBox="1"/>
          <p:nvPr/>
        </p:nvSpPr>
        <p:spPr>
          <a:xfrm>
            <a:off x="712168" y="6960840"/>
            <a:ext cx="1440159"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smtClean="0"/>
              <a:t>олимпийские </a:t>
            </a:r>
            <a:r>
              <a:rPr lang="ru-RU" sz="1400" b="1" dirty="0"/>
              <a:t>комитеты</a:t>
            </a:r>
          </a:p>
        </p:txBody>
      </p:sp>
      <p:sp>
        <p:nvSpPr>
          <p:cNvPr id="11" name="TextBox 10"/>
          <p:cNvSpPr txBox="1"/>
          <p:nvPr/>
        </p:nvSpPr>
        <p:spPr>
          <a:xfrm>
            <a:off x="2800400" y="6960840"/>
            <a:ext cx="1666343"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антидопинговые </a:t>
            </a:r>
            <a:r>
              <a:rPr lang="ru-RU" sz="1400" b="1" dirty="0" smtClean="0"/>
              <a:t>организации</a:t>
            </a:r>
            <a:endParaRPr lang="ru-RU" sz="1400" b="1" dirty="0"/>
          </a:p>
        </p:txBody>
      </p:sp>
      <p:sp>
        <p:nvSpPr>
          <p:cNvPr id="12" name="TextBox 11"/>
          <p:cNvSpPr txBox="1"/>
          <p:nvPr/>
        </p:nvSpPr>
        <p:spPr>
          <a:xfrm>
            <a:off x="5091636" y="6933235"/>
            <a:ext cx="1513422" cy="738623"/>
          </a:xfrm>
          <a:prstGeom prst="rect">
            <a:avLst/>
          </a:prstGeom>
          <a:solidFill>
            <a:schemeClr val="accent5">
              <a:lumMod val="20000"/>
              <a:lumOff val="80000"/>
            </a:schemeClr>
          </a:solidFill>
          <a:ln w="3175">
            <a:solidFill>
              <a:schemeClr val="tx1"/>
            </a:solidFill>
          </a:ln>
        </p:spPr>
        <p:txBody>
          <a:bodyPr wrap="square" lIns="91398" tIns="45700" rIns="91398" bIns="45700" rtlCol="0">
            <a:spAutoFit/>
          </a:bodyPr>
          <a:lstStyle/>
          <a:p>
            <a:pPr algn="ctr"/>
            <a:r>
              <a:rPr lang="ru-RU" sz="1400" b="1" dirty="0"/>
              <a:t>Национальные </a:t>
            </a:r>
            <a:r>
              <a:rPr lang="ru-RU" sz="1400" b="1" dirty="0" err="1"/>
              <a:t>паралимпийские</a:t>
            </a:r>
            <a:r>
              <a:rPr lang="ru-RU" sz="1400" b="1" dirty="0"/>
              <a:t> комитеты</a:t>
            </a:r>
          </a:p>
        </p:txBody>
      </p:sp>
      <p:sp>
        <p:nvSpPr>
          <p:cNvPr id="13" name="TextBox 12"/>
          <p:cNvSpPr txBox="1"/>
          <p:nvPr/>
        </p:nvSpPr>
        <p:spPr>
          <a:xfrm>
            <a:off x="546683" y="6065690"/>
            <a:ext cx="6552728" cy="338514"/>
          </a:xfrm>
          <a:prstGeom prst="rect">
            <a:avLst/>
          </a:prstGeom>
          <a:solidFill>
            <a:schemeClr val="accent5"/>
          </a:solidFill>
          <a:ln w="3175">
            <a:solidFill>
              <a:schemeClr val="tx1"/>
            </a:solidFill>
          </a:ln>
        </p:spPr>
        <p:txBody>
          <a:bodyPr wrap="square" lIns="91398" tIns="45700" rIns="91398" bIns="45700" rtlCol="0">
            <a:spAutoFit/>
          </a:bodyPr>
          <a:lstStyle/>
          <a:p>
            <a:pPr algn="ctr"/>
            <a:r>
              <a:rPr lang="ru-RU" sz="1600" b="1" dirty="0">
                <a:solidFill>
                  <a:schemeClr val="bg1"/>
                </a:solidFill>
              </a:rPr>
              <a:t>МЕЖДУНАРОДНЫЕ ФЕДЕРАЦИИ</a:t>
            </a:r>
          </a:p>
        </p:txBody>
      </p:sp>
      <p:sp>
        <p:nvSpPr>
          <p:cNvPr id="14" name="TextBox 13"/>
          <p:cNvSpPr txBox="1"/>
          <p:nvPr/>
        </p:nvSpPr>
        <p:spPr>
          <a:xfrm>
            <a:off x="424137" y="8256983"/>
            <a:ext cx="6552728" cy="338514"/>
          </a:xfrm>
          <a:prstGeom prst="rect">
            <a:avLst/>
          </a:prstGeom>
          <a:solidFill>
            <a:schemeClr val="accent6"/>
          </a:solidFill>
          <a:ln w="3175">
            <a:solidFill>
              <a:schemeClr val="tx1"/>
            </a:solidFill>
          </a:ln>
        </p:spPr>
        <p:txBody>
          <a:bodyPr wrap="square" lIns="91398" tIns="45700" rIns="91398" bIns="45700" rtlCol="0">
            <a:spAutoFit/>
          </a:bodyPr>
          <a:lstStyle/>
          <a:p>
            <a:pPr algn="ctr"/>
            <a:r>
              <a:rPr lang="ru-RU" sz="1600" b="1" dirty="0">
                <a:solidFill>
                  <a:schemeClr val="bg1"/>
                </a:solidFill>
              </a:rPr>
              <a:t>ОРГАНИЗАТОРЫ КРУПНЫХ СПОРТИВНЫХ МЕРОПРИЯТИЙ</a:t>
            </a:r>
          </a:p>
        </p:txBody>
      </p:sp>
      <p:sp>
        <p:nvSpPr>
          <p:cNvPr id="15" name="TextBox 14"/>
          <p:cNvSpPr txBox="1"/>
          <p:nvPr/>
        </p:nvSpPr>
        <p:spPr>
          <a:xfrm>
            <a:off x="496144" y="9049072"/>
            <a:ext cx="6480720" cy="353903"/>
          </a:xfrm>
          <a:prstGeom prst="rect">
            <a:avLst/>
          </a:prstGeom>
          <a:solidFill>
            <a:schemeClr val="accent3"/>
          </a:solidFill>
          <a:ln w="3175">
            <a:solidFill>
              <a:schemeClr val="tx1"/>
            </a:solidFill>
          </a:ln>
        </p:spPr>
        <p:txBody>
          <a:bodyPr wrap="square" lIns="91398" tIns="45700" rIns="91398" bIns="45700" rtlCol="0">
            <a:spAutoFit/>
          </a:bodyPr>
          <a:lstStyle/>
          <a:p>
            <a:pPr algn="ctr"/>
            <a:r>
              <a:rPr lang="ru-RU" sz="1700" b="1" spc="500" dirty="0">
                <a:solidFill>
                  <a:schemeClr val="bg1"/>
                </a:solidFill>
              </a:rPr>
              <a:t>СПОРТСМЕНЫ</a:t>
            </a:r>
          </a:p>
        </p:txBody>
      </p:sp>
      <p:sp>
        <p:nvSpPr>
          <p:cNvPr id="29" name="TextBox 28"/>
          <p:cNvSpPr txBox="1"/>
          <p:nvPr/>
        </p:nvSpPr>
        <p:spPr>
          <a:xfrm>
            <a:off x="8417025" y="1272211"/>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Секретариат Генеральной конференции ООН – «ЮНЕСКО»</a:t>
            </a:r>
          </a:p>
        </p:txBody>
      </p:sp>
      <p:sp>
        <p:nvSpPr>
          <p:cNvPr id="30" name="TextBox 29"/>
          <p:cNvSpPr txBox="1"/>
          <p:nvPr/>
        </p:nvSpPr>
        <p:spPr>
          <a:xfrm>
            <a:off x="8345019" y="2496344"/>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Международная </a:t>
            </a:r>
            <a:r>
              <a:rPr lang="ru-RU" sz="1600" b="1" dirty="0" smtClean="0"/>
              <a:t>конвенция о </a:t>
            </a:r>
            <a:r>
              <a:rPr lang="ru-RU" sz="1600" b="1" dirty="0"/>
              <a:t>борьбе с допингом в спорте</a:t>
            </a:r>
          </a:p>
        </p:txBody>
      </p:sp>
      <p:sp>
        <p:nvSpPr>
          <p:cNvPr id="31" name="TextBox 30"/>
          <p:cNvSpPr txBox="1"/>
          <p:nvPr/>
        </p:nvSpPr>
        <p:spPr>
          <a:xfrm>
            <a:off x="8345016" y="4008512"/>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Фонд для искоренения допинга в спорте</a:t>
            </a:r>
          </a:p>
          <a:p>
            <a:pPr algn="ctr"/>
            <a:r>
              <a:rPr lang="ru-RU" sz="1600" b="1" dirty="0" smtClean="0"/>
              <a:t>(Добровольный </a:t>
            </a:r>
            <a:r>
              <a:rPr lang="ru-RU" sz="1600" b="1" dirty="0"/>
              <a:t>фонд)</a:t>
            </a:r>
          </a:p>
        </p:txBody>
      </p:sp>
      <p:sp>
        <p:nvSpPr>
          <p:cNvPr id="32" name="TextBox 31"/>
          <p:cNvSpPr txBox="1"/>
          <p:nvPr/>
        </p:nvSpPr>
        <p:spPr>
          <a:xfrm>
            <a:off x="8417024" y="6600800"/>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Государства-участники – Генеральной конференции ООН – «ЮНЕСКО»</a:t>
            </a:r>
          </a:p>
        </p:txBody>
      </p:sp>
      <p:sp>
        <p:nvSpPr>
          <p:cNvPr id="33" name="TextBox 32"/>
          <p:cNvSpPr txBox="1"/>
          <p:nvPr/>
        </p:nvSpPr>
        <p:spPr>
          <a:xfrm>
            <a:off x="8324099" y="8821937"/>
            <a:ext cx="3816424" cy="584735"/>
          </a:xfrm>
          <a:prstGeom prst="rect">
            <a:avLst/>
          </a:prstGeom>
          <a:solidFill>
            <a:schemeClr val="accent4">
              <a:lumMod val="20000"/>
              <a:lumOff val="80000"/>
            </a:schemeClr>
          </a:solidFill>
          <a:ln w="3175">
            <a:solidFill>
              <a:schemeClr val="tx1"/>
            </a:solidFill>
          </a:ln>
        </p:spPr>
        <p:txBody>
          <a:bodyPr wrap="square" lIns="91398" tIns="45700" rIns="91398" bIns="45700" rtlCol="0">
            <a:spAutoFit/>
          </a:bodyPr>
          <a:lstStyle/>
          <a:p>
            <a:pPr algn="ctr"/>
            <a:r>
              <a:rPr lang="ru-RU" sz="1600" b="1" dirty="0"/>
              <a:t>Государственные органы управления </a:t>
            </a:r>
            <a:r>
              <a:rPr lang="ru-RU" sz="1600" b="1" dirty="0" smtClean="0"/>
              <a:t>спортом, медициной</a:t>
            </a:r>
            <a:endParaRPr lang="ru-RU" sz="1600" b="1" dirty="0"/>
          </a:p>
        </p:txBody>
      </p:sp>
      <p:sp>
        <p:nvSpPr>
          <p:cNvPr id="35" name="TextBox 34"/>
          <p:cNvSpPr txBox="1"/>
          <p:nvPr/>
        </p:nvSpPr>
        <p:spPr>
          <a:xfrm>
            <a:off x="568155" y="2496347"/>
            <a:ext cx="5328592" cy="353903"/>
          </a:xfrm>
          <a:prstGeom prst="rect">
            <a:avLst/>
          </a:prstGeom>
          <a:solidFill>
            <a:schemeClr val="bg2">
              <a:lumMod val="50000"/>
            </a:schemeClr>
          </a:solidFill>
          <a:ln w="3175">
            <a:solidFill>
              <a:schemeClr val="tx1"/>
            </a:solidFill>
          </a:ln>
        </p:spPr>
        <p:txBody>
          <a:bodyPr wrap="square" lIns="91398" tIns="45700" rIns="91398" bIns="45700" rtlCol="0">
            <a:spAutoFit/>
          </a:bodyPr>
          <a:lstStyle/>
          <a:p>
            <a:pPr algn="ctr"/>
            <a:r>
              <a:rPr lang="ru-RU" sz="1700" b="1" dirty="0">
                <a:solidFill>
                  <a:schemeClr val="bg1"/>
                </a:solidFill>
              </a:rPr>
              <a:t>Всемирный антидопинговый кодекс (ВАДК)</a:t>
            </a:r>
          </a:p>
        </p:txBody>
      </p:sp>
      <p:sp>
        <p:nvSpPr>
          <p:cNvPr id="39" name="Стрелка вниз 38"/>
          <p:cNvSpPr/>
          <p:nvPr/>
        </p:nvSpPr>
        <p:spPr>
          <a:xfrm rot="3523627">
            <a:off x="2532528" y="5089551"/>
            <a:ext cx="416888" cy="94045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40" name="Стрелка вниз 39"/>
          <p:cNvSpPr/>
          <p:nvPr/>
        </p:nvSpPr>
        <p:spPr>
          <a:xfrm rot="17765406">
            <a:off x="4346111" y="5078717"/>
            <a:ext cx="416888" cy="98835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2" name="Стрелка вниз 61"/>
          <p:cNvSpPr/>
          <p:nvPr/>
        </p:nvSpPr>
        <p:spPr>
          <a:xfrm rot="16200000">
            <a:off x="6940862" y="1524240"/>
            <a:ext cx="432047" cy="237626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3" name="Стрелка вниз 62"/>
          <p:cNvSpPr/>
          <p:nvPr/>
        </p:nvSpPr>
        <p:spPr>
          <a:xfrm rot="18900000">
            <a:off x="7630098" y="2312523"/>
            <a:ext cx="664832" cy="4827069"/>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7" name="Стрелка вниз 66"/>
          <p:cNvSpPr/>
          <p:nvPr/>
        </p:nvSpPr>
        <p:spPr>
          <a:xfrm rot="16984325">
            <a:off x="4587298" y="6167168"/>
            <a:ext cx="416888" cy="932727"/>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68" name="Стрелка вниз 67"/>
          <p:cNvSpPr/>
          <p:nvPr/>
        </p:nvSpPr>
        <p:spPr>
          <a:xfrm rot="4101929">
            <a:off x="1898163" y="6249797"/>
            <a:ext cx="416888" cy="86903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3074" name="Picture 2" descr="Картинки по запросу wada"/>
          <p:cNvPicPr>
            <a:picLocks noChangeAspect="1" noChangeArrowheads="1"/>
          </p:cNvPicPr>
          <p:nvPr/>
        </p:nvPicPr>
        <p:blipFill>
          <a:blip r:embed="rId3" cstate="print"/>
          <a:srcRect/>
          <a:stretch>
            <a:fillRect/>
          </a:stretch>
        </p:blipFill>
        <p:spPr bwMode="auto">
          <a:xfrm rot="16200000">
            <a:off x="450371" y="623607"/>
            <a:ext cx="703672" cy="255470"/>
          </a:xfrm>
          <a:prstGeom prst="rect">
            <a:avLst/>
          </a:prstGeom>
          <a:noFill/>
        </p:spPr>
      </p:pic>
      <p:sp>
        <p:nvSpPr>
          <p:cNvPr id="75" name="Прямоугольник 74"/>
          <p:cNvSpPr/>
          <p:nvPr/>
        </p:nvSpPr>
        <p:spPr>
          <a:xfrm flipH="1">
            <a:off x="473248" y="287848"/>
            <a:ext cx="72008" cy="167952"/>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4219208" y="259080"/>
            <a:ext cx="8237305" cy="861774"/>
          </a:xfrm>
          <a:prstGeom prst="rect">
            <a:avLst/>
          </a:prstGeom>
          <a:noFill/>
        </p:spPr>
        <p:txBody>
          <a:bodyPr wrap="square" rtlCol="0">
            <a:spAutoFit/>
          </a:bodyPr>
          <a:lstStyle/>
          <a:p>
            <a:r>
              <a:rPr lang="ru-RU" b="1" dirty="0" smtClean="0">
                <a:solidFill>
                  <a:schemeClr val="bg2">
                    <a:lumMod val="50000"/>
                  </a:schemeClr>
                </a:solidFill>
                <a:effectLst>
                  <a:outerShdw blurRad="38100" dist="38100" dir="2700000" algn="tl">
                    <a:srgbClr val="000000">
                      <a:alpha val="43137"/>
                    </a:srgbClr>
                  </a:outerShdw>
                </a:effectLst>
              </a:rPr>
              <a:t>Система антидопингового обеспечения спорта, созданная ВАДА</a:t>
            </a:r>
            <a:endParaRPr lang="ru-RU" b="1" dirty="0">
              <a:solidFill>
                <a:schemeClr val="bg2">
                  <a:lumMod val="50000"/>
                </a:schemeClr>
              </a:solidFill>
              <a:effectLst>
                <a:outerShdw blurRad="38100" dist="38100" dir="2700000" algn="tl">
                  <a:srgbClr val="000000">
                    <a:alpha val="43137"/>
                  </a:srgbClr>
                </a:outerShdw>
              </a:effectLst>
            </a:endParaRPr>
          </a:p>
        </p:txBody>
      </p:sp>
      <p:sp>
        <p:nvSpPr>
          <p:cNvPr id="77" name="Стрелка вниз 76"/>
          <p:cNvSpPr/>
          <p:nvPr/>
        </p:nvSpPr>
        <p:spPr>
          <a:xfrm>
            <a:off x="2944416" y="6456784"/>
            <a:ext cx="1224136" cy="43204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8" name="Стрелка вниз 77"/>
          <p:cNvSpPr/>
          <p:nvPr/>
        </p:nvSpPr>
        <p:spPr>
          <a:xfrm>
            <a:off x="2950056" y="7738200"/>
            <a:ext cx="1224136" cy="4735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79" name="Стрелка вниз 78"/>
          <p:cNvSpPr/>
          <p:nvPr/>
        </p:nvSpPr>
        <p:spPr>
          <a:xfrm>
            <a:off x="2944416" y="8625839"/>
            <a:ext cx="1224136" cy="402413"/>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81" name="Picture 2" descr="Картинки по запросу wada"/>
          <p:cNvPicPr>
            <a:picLocks noChangeAspect="1" noChangeArrowheads="1"/>
          </p:cNvPicPr>
          <p:nvPr/>
        </p:nvPicPr>
        <p:blipFill>
          <a:blip r:embed="rId4" cstate="print"/>
          <a:srcRect/>
          <a:stretch>
            <a:fillRect/>
          </a:stretch>
        </p:blipFill>
        <p:spPr bwMode="auto">
          <a:xfrm>
            <a:off x="3308102" y="6486131"/>
            <a:ext cx="486370" cy="176578"/>
          </a:xfrm>
          <a:prstGeom prst="rect">
            <a:avLst/>
          </a:prstGeom>
          <a:noFill/>
        </p:spPr>
      </p:pic>
      <p:pic>
        <p:nvPicPr>
          <p:cNvPr id="86" name="Picture 2" descr="Картинки по запросу wada"/>
          <p:cNvPicPr>
            <a:picLocks noChangeAspect="1" noChangeArrowheads="1"/>
          </p:cNvPicPr>
          <p:nvPr/>
        </p:nvPicPr>
        <p:blipFill>
          <a:blip r:embed="rId4" cstate="print"/>
          <a:srcRect/>
          <a:stretch>
            <a:fillRect/>
          </a:stretch>
        </p:blipFill>
        <p:spPr bwMode="auto">
          <a:xfrm>
            <a:off x="3319294" y="8660074"/>
            <a:ext cx="486370" cy="176578"/>
          </a:xfrm>
          <a:prstGeom prst="rect">
            <a:avLst/>
          </a:prstGeom>
          <a:noFill/>
        </p:spPr>
      </p:pic>
      <p:pic>
        <p:nvPicPr>
          <p:cNvPr id="88" name="Picture 2" descr="Картинки по запросу wada"/>
          <p:cNvPicPr>
            <a:picLocks noChangeAspect="1" noChangeArrowheads="1"/>
          </p:cNvPicPr>
          <p:nvPr/>
        </p:nvPicPr>
        <p:blipFill>
          <a:blip r:embed="rId4" cstate="print"/>
          <a:srcRect/>
          <a:stretch>
            <a:fillRect/>
          </a:stretch>
        </p:blipFill>
        <p:spPr bwMode="auto">
          <a:xfrm>
            <a:off x="3304456" y="7752928"/>
            <a:ext cx="486370" cy="176578"/>
          </a:xfrm>
          <a:prstGeom prst="rect">
            <a:avLst/>
          </a:prstGeom>
          <a:noFill/>
        </p:spPr>
      </p:pic>
      <p:pic>
        <p:nvPicPr>
          <p:cNvPr id="89" name="Picture 2" descr="Картинки по запросу wada"/>
          <p:cNvPicPr>
            <a:picLocks noChangeAspect="1" noChangeArrowheads="1"/>
          </p:cNvPicPr>
          <p:nvPr/>
        </p:nvPicPr>
        <p:blipFill>
          <a:blip r:embed="rId4" cstate="print"/>
          <a:srcRect/>
          <a:stretch>
            <a:fillRect/>
          </a:stretch>
        </p:blipFill>
        <p:spPr bwMode="auto">
          <a:xfrm rot="19702139">
            <a:off x="2626585" y="5378570"/>
            <a:ext cx="516180" cy="176578"/>
          </a:xfrm>
          <a:prstGeom prst="rect">
            <a:avLst/>
          </a:prstGeom>
          <a:noFill/>
        </p:spPr>
      </p:pic>
      <p:pic>
        <p:nvPicPr>
          <p:cNvPr id="90" name="Picture 2" descr="Картинки по запросу wada"/>
          <p:cNvPicPr>
            <a:picLocks noChangeAspect="1" noChangeArrowheads="1"/>
          </p:cNvPicPr>
          <p:nvPr/>
        </p:nvPicPr>
        <p:blipFill>
          <a:blip r:embed="rId4" cstate="print"/>
          <a:srcRect/>
          <a:stretch>
            <a:fillRect/>
          </a:stretch>
        </p:blipFill>
        <p:spPr bwMode="auto">
          <a:xfrm rot="20285778">
            <a:off x="1967106" y="6560193"/>
            <a:ext cx="486370" cy="176578"/>
          </a:xfrm>
          <a:prstGeom prst="rect">
            <a:avLst/>
          </a:prstGeom>
          <a:noFill/>
        </p:spPr>
      </p:pic>
      <p:pic>
        <p:nvPicPr>
          <p:cNvPr id="91" name="Picture 2" descr="Картинки по запросу wada"/>
          <p:cNvPicPr>
            <a:picLocks noChangeAspect="1" noChangeArrowheads="1"/>
          </p:cNvPicPr>
          <p:nvPr/>
        </p:nvPicPr>
        <p:blipFill>
          <a:blip r:embed="rId4" cstate="print"/>
          <a:srcRect/>
          <a:stretch>
            <a:fillRect/>
          </a:stretch>
        </p:blipFill>
        <p:spPr bwMode="auto">
          <a:xfrm rot="794830">
            <a:off x="4363016" y="6504394"/>
            <a:ext cx="486370" cy="176578"/>
          </a:xfrm>
          <a:prstGeom prst="rect">
            <a:avLst/>
          </a:prstGeom>
          <a:noFill/>
        </p:spPr>
      </p:pic>
      <p:pic>
        <p:nvPicPr>
          <p:cNvPr id="92" name="Picture 2" descr="Картинки по запросу wada"/>
          <p:cNvPicPr>
            <a:picLocks noChangeAspect="1" noChangeArrowheads="1"/>
          </p:cNvPicPr>
          <p:nvPr/>
        </p:nvPicPr>
        <p:blipFill>
          <a:blip r:embed="rId4" cstate="print"/>
          <a:srcRect/>
          <a:stretch>
            <a:fillRect/>
          </a:stretch>
        </p:blipFill>
        <p:spPr bwMode="auto">
          <a:xfrm rot="1535797">
            <a:off x="4104396" y="5384275"/>
            <a:ext cx="486370" cy="176578"/>
          </a:xfrm>
          <a:prstGeom prst="rect">
            <a:avLst/>
          </a:prstGeom>
          <a:noFill/>
        </p:spPr>
      </p:pic>
      <p:grpSp>
        <p:nvGrpSpPr>
          <p:cNvPr id="19" name="Группа 96"/>
          <p:cNvGrpSpPr/>
          <p:nvPr/>
        </p:nvGrpSpPr>
        <p:grpSpPr>
          <a:xfrm>
            <a:off x="762768" y="3106296"/>
            <a:ext cx="5325612" cy="333643"/>
            <a:chOff x="638636" y="3185944"/>
            <a:chExt cx="5325612" cy="333643"/>
          </a:xfrm>
        </p:grpSpPr>
        <p:sp>
          <p:nvSpPr>
            <p:cNvPr id="66" name="TextBox 65"/>
            <p:cNvSpPr txBox="1"/>
            <p:nvPr/>
          </p:nvSpPr>
          <p:spPr>
            <a:xfrm>
              <a:off x="638636" y="3227240"/>
              <a:ext cx="269541" cy="292347"/>
            </a:xfrm>
            <a:prstGeom prst="rect">
              <a:avLst/>
            </a:prstGeom>
            <a:solidFill>
              <a:schemeClr val="accent2">
                <a:lumMod val="60000"/>
                <a:lumOff val="40000"/>
              </a:schemeClr>
            </a:solidFill>
            <a:ln w="9525">
              <a:solidFill>
                <a:schemeClr val="tx1"/>
              </a:solidFill>
            </a:ln>
          </p:spPr>
          <p:txBody>
            <a:bodyPr wrap="none" lIns="91398" tIns="45700" rIns="91398" bIns="45700" rtlCol="0">
              <a:spAutoFit/>
            </a:bodyPr>
            <a:lstStyle/>
            <a:p>
              <a:r>
                <a:rPr lang="ru-RU" sz="1300" b="1" dirty="0">
                  <a:solidFill>
                    <a:schemeClr val="bg1"/>
                  </a:solidFill>
                </a:rPr>
                <a:t>2</a:t>
              </a:r>
            </a:p>
          </p:txBody>
        </p:sp>
        <p:sp>
          <p:nvSpPr>
            <p:cNvPr id="69" name="TextBox 68"/>
            <p:cNvSpPr txBox="1"/>
            <p:nvPr/>
          </p:nvSpPr>
          <p:spPr>
            <a:xfrm>
              <a:off x="825704" y="3185944"/>
              <a:ext cx="5138544" cy="307777"/>
            </a:xfrm>
            <a:prstGeom prst="rect">
              <a:avLst/>
            </a:prstGeom>
            <a:solidFill>
              <a:schemeClr val="bg2">
                <a:lumMod val="90000"/>
              </a:schemeClr>
            </a:solidFill>
            <a:ln w="9525">
              <a:solidFill>
                <a:schemeClr val="tx1"/>
              </a:solidFill>
            </a:ln>
          </p:spPr>
          <p:txBody>
            <a:bodyPr wrap="square" rtlCol="0">
              <a:spAutoFit/>
            </a:bodyPr>
            <a:lstStyle/>
            <a:p>
              <a:r>
                <a:rPr lang="ru-RU" sz="1400" dirty="0" smtClean="0"/>
                <a:t>Запрещенный список субстанций и методов</a:t>
              </a:r>
              <a:endParaRPr lang="ru-RU" sz="1400" b="1" dirty="0"/>
            </a:p>
          </p:txBody>
        </p:sp>
      </p:grpSp>
      <p:sp>
        <p:nvSpPr>
          <p:cNvPr id="99" name="Стрелка вправо 98"/>
          <p:cNvSpPr/>
          <p:nvPr/>
        </p:nvSpPr>
        <p:spPr>
          <a:xfrm>
            <a:off x="7912968" y="1359468"/>
            <a:ext cx="412804" cy="484632"/>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776895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7624936"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7480920"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7336904"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7192888"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048872" y="1488232"/>
            <a:ext cx="101580" cy="2389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Стрелка вниз 106"/>
          <p:cNvSpPr/>
          <p:nvPr/>
        </p:nvSpPr>
        <p:spPr>
          <a:xfrm>
            <a:off x="9641160" y="7248872"/>
            <a:ext cx="1224136" cy="144016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08" name="Picture 2" descr="Картинки по запросу wada"/>
          <p:cNvPicPr>
            <a:picLocks noChangeAspect="1" noChangeArrowheads="1"/>
          </p:cNvPicPr>
          <p:nvPr/>
        </p:nvPicPr>
        <p:blipFill>
          <a:blip r:embed="rId4" cstate="print"/>
          <a:srcRect/>
          <a:stretch>
            <a:fillRect/>
          </a:stretch>
        </p:blipFill>
        <p:spPr bwMode="auto">
          <a:xfrm>
            <a:off x="10001200" y="7320880"/>
            <a:ext cx="486370" cy="176578"/>
          </a:xfrm>
          <a:prstGeom prst="rect">
            <a:avLst/>
          </a:prstGeom>
          <a:noFill/>
        </p:spPr>
      </p:pic>
      <p:sp>
        <p:nvSpPr>
          <p:cNvPr id="109" name="Стрелка вниз 108"/>
          <p:cNvSpPr/>
          <p:nvPr/>
        </p:nvSpPr>
        <p:spPr>
          <a:xfrm rot="5400000">
            <a:off x="7452496" y="8573441"/>
            <a:ext cx="416888" cy="1224136"/>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0" name="Picture 2" descr="Картинки по запросу wada"/>
          <p:cNvPicPr>
            <a:picLocks noChangeAspect="1" noChangeArrowheads="1"/>
          </p:cNvPicPr>
          <p:nvPr/>
        </p:nvPicPr>
        <p:blipFill>
          <a:blip r:embed="rId4" cstate="print"/>
          <a:srcRect/>
          <a:stretch>
            <a:fillRect/>
          </a:stretch>
        </p:blipFill>
        <p:spPr bwMode="auto">
          <a:xfrm>
            <a:off x="7634248" y="9109264"/>
            <a:ext cx="486370" cy="176578"/>
          </a:xfrm>
          <a:prstGeom prst="rect">
            <a:avLst/>
          </a:prstGeom>
          <a:noFill/>
        </p:spPr>
      </p:pic>
      <p:sp>
        <p:nvSpPr>
          <p:cNvPr id="111" name="Стрелка вниз 110"/>
          <p:cNvSpPr/>
          <p:nvPr/>
        </p:nvSpPr>
        <p:spPr>
          <a:xfrm>
            <a:off x="2944416" y="1776264"/>
            <a:ext cx="1224136" cy="720080"/>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2" name="Picture 2" descr="Картинки по запросу wada"/>
          <p:cNvPicPr>
            <a:picLocks noChangeAspect="1" noChangeArrowheads="1"/>
          </p:cNvPicPr>
          <p:nvPr/>
        </p:nvPicPr>
        <p:blipFill>
          <a:blip r:embed="rId4" cstate="print"/>
          <a:srcRect/>
          <a:stretch>
            <a:fillRect/>
          </a:stretch>
        </p:blipFill>
        <p:spPr bwMode="auto">
          <a:xfrm>
            <a:off x="3304456" y="1848272"/>
            <a:ext cx="486370" cy="176578"/>
          </a:xfrm>
          <a:prstGeom prst="rect">
            <a:avLst/>
          </a:prstGeom>
          <a:noFill/>
        </p:spPr>
      </p:pic>
      <p:pic>
        <p:nvPicPr>
          <p:cNvPr id="113" name="Picture 2" descr="Картинки по запросу wada"/>
          <p:cNvPicPr>
            <a:picLocks noChangeAspect="1" noChangeArrowheads="1"/>
          </p:cNvPicPr>
          <p:nvPr/>
        </p:nvPicPr>
        <p:blipFill>
          <a:blip r:embed="rId4" cstate="print"/>
          <a:srcRect/>
          <a:stretch>
            <a:fillRect/>
          </a:stretch>
        </p:blipFill>
        <p:spPr bwMode="auto">
          <a:xfrm>
            <a:off x="6112768" y="2640360"/>
            <a:ext cx="486370" cy="176578"/>
          </a:xfrm>
          <a:prstGeom prst="rect">
            <a:avLst/>
          </a:prstGeom>
          <a:noFill/>
        </p:spPr>
      </p:pic>
      <p:sp>
        <p:nvSpPr>
          <p:cNvPr id="114" name="Стрелка вниз 113"/>
          <p:cNvSpPr/>
          <p:nvPr/>
        </p:nvSpPr>
        <p:spPr>
          <a:xfrm>
            <a:off x="9641160" y="1848272"/>
            <a:ext cx="1224136" cy="648072"/>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sp>
        <p:nvSpPr>
          <p:cNvPr id="115" name="Стрелка вниз 114"/>
          <p:cNvSpPr/>
          <p:nvPr/>
        </p:nvSpPr>
        <p:spPr>
          <a:xfrm>
            <a:off x="9641160" y="4656584"/>
            <a:ext cx="1224136" cy="1872208"/>
          </a:xfrm>
          <a:prstGeom prst="downArrow">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8" tIns="45700" rIns="91398" bIns="45700" rtlCol="0" anchor="ctr"/>
          <a:lstStyle/>
          <a:p>
            <a:pPr algn="ctr"/>
            <a:endParaRPr lang="ru-RU"/>
          </a:p>
        </p:txBody>
      </p:sp>
      <p:pic>
        <p:nvPicPr>
          <p:cNvPr id="116" name="Picture 2" descr="Картинки по запросу wada"/>
          <p:cNvPicPr>
            <a:picLocks noChangeAspect="1" noChangeArrowheads="1"/>
          </p:cNvPicPr>
          <p:nvPr/>
        </p:nvPicPr>
        <p:blipFill>
          <a:blip r:embed="rId4" cstate="print"/>
          <a:srcRect/>
          <a:stretch>
            <a:fillRect/>
          </a:stretch>
        </p:blipFill>
        <p:spPr bwMode="auto">
          <a:xfrm>
            <a:off x="10021369" y="4710535"/>
            <a:ext cx="486370" cy="176578"/>
          </a:xfrm>
          <a:prstGeom prst="rect">
            <a:avLst/>
          </a:prstGeom>
          <a:noFill/>
        </p:spPr>
      </p:pic>
      <p:pic>
        <p:nvPicPr>
          <p:cNvPr id="117" name="Picture 2" descr="Картинки по запросу wada"/>
          <p:cNvPicPr>
            <a:picLocks noChangeAspect="1" noChangeArrowheads="1"/>
          </p:cNvPicPr>
          <p:nvPr/>
        </p:nvPicPr>
        <p:blipFill>
          <a:blip r:embed="rId4" cstate="print"/>
          <a:srcRect/>
          <a:stretch>
            <a:fillRect/>
          </a:stretch>
        </p:blipFill>
        <p:spPr bwMode="auto">
          <a:xfrm>
            <a:off x="10001200" y="3144416"/>
            <a:ext cx="486370" cy="176578"/>
          </a:xfrm>
          <a:prstGeom prst="rect">
            <a:avLst/>
          </a:prstGeom>
          <a:noFill/>
        </p:spPr>
      </p:pic>
      <p:pic>
        <p:nvPicPr>
          <p:cNvPr id="118" name="Picture 2" descr="Картинки по запросу wada"/>
          <p:cNvPicPr>
            <a:picLocks noChangeAspect="1" noChangeArrowheads="1"/>
          </p:cNvPicPr>
          <p:nvPr/>
        </p:nvPicPr>
        <p:blipFill>
          <a:blip r:embed="rId4" cstate="print"/>
          <a:srcRect/>
          <a:stretch>
            <a:fillRect/>
          </a:stretch>
        </p:blipFill>
        <p:spPr bwMode="auto">
          <a:xfrm>
            <a:off x="10013436" y="1895688"/>
            <a:ext cx="486370" cy="176578"/>
          </a:xfrm>
          <a:prstGeom prst="rect">
            <a:avLst/>
          </a:prstGeom>
          <a:noFill/>
        </p:spPr>
      </p:pic>
      <p:pic>
        <p:nvPicPr>
          <p:cNvPr id="119" name="Picture 2" descr="Картинки по запросу wada"/>
          <p:cNvPicPr>
            <a:picLocks noChangeAspect="1" noChangeArrowheads="1"/>
          </p:cNvPicPr>
          <p:nvPr/>
        </p:nvPicPr>
        <p:blipFill>
          <a:blip r:embed="rId4" cstate="print"/>
          <a:srcRect/>
          <a:stretch>
            <a:fillRect/>
          </a:stretch>
        </p:blipFill>
        <p:spPr bwMode="auto">
          <a:xfrm rot="2700000">
            <a:off x="6262251" y="3206042"/>
            <a:ext cx="486370" cy="176578"/>
          </a:xfrm>
          <a:prstGeom prst="rect">
            <a:avLst/>
          </a:prstGeom>
          <a:noFill/>
        </p:spPr>
      </p:pic>
      <p:pic>
        <p:nvPicPr>
          <p:cNvPr id="121" name="Picture 2" descr="Картинки по запросу wada"/>
          <p:cNvPicPr>
            <a:picLocks noChangeAspect="1" noChangeArrowheads="1"/>
          </p:cNvPicPr>
          <p:nvPr/>
        </p:nvPicPr>
        <p:blipFill>
          <a:blip r:embed="rId4" cstate="print"/>
          <a:srcRect/>
          <a:stretch>
            <a:fillRect/>
          </a:stretch>
        </p:blipFill>
        <p:spPr bwMode="auto">
          <a:xfrm>
            <a:off x="3304456" y="5278792"/>
            <a:ext cx="486370" cy="176578"/>
          </a:xfrm>
          <a:prstGeom prst="rect">
            <a:avLst/>
          </a:prstGeom>
          <a:noFill/>
        </p:spPr>
      </p:pic>
      <p:sp>
        <p:nvSpPr>
          <p:cNvPr id="96" name="TextBox 95"/>
          <p:cNvSpPr txBox="1"/>
          <p:nvPr/>
        </p:nvSpPr>
        <p:spPr>
          <a:xfrm>
            <a:off x="12499999" y="4656584"/>
            <a:ext cx="301601" cy="369291"/>
          </a:xfrm>
          <a:prstGeom prst="rect">
            <a:avLst/>
          </a:prstGeom>
          <a:solidFill>
            <a:srgbClr val="C00000"/>
          </a:solidFill>
          <a:ln w="9525">
            <a:solidFill>
              <a:schemeClr val="tx1"/>
            </a:solidFill>
          </a:ln>
        </p:spPr>
        <p:txBody>
          <a:bodyPr wrap="none" lIns="91398" tIns="45700" rIns="91398" bIns="45700" rtlCol="0">
            <a:spAutoFit/>
          </a:bodyPr>
          <a:lstStyle/>
          <a:p>
            <a:r>
              <a:rPr lang="ru-RU" sz="1800" b="1" dirty="0">
                <a:solidFill>
                  <a:schemeClr val="bg1"/>
                </a:solidFill>
              </a:rPr>
              <a:t>1</a:t>
            </a:r>
          </a:p>
        </p:txBody>
      </p:sp>
      <p:grpSp>
        <p:nvGrpSpPr>
          <p:cNvPr id="20" name="Группа 97"/>
          <p:cNvGrpSpPr/>
          <p:nvPr/>
        </p:nvGrpSpPr>
        <p:grpSpPr>
          <a:xfrm>
            <a:off x="668479" y="2874182"/>
            <a:ext cx="8828665" cy="5742842"/>
            <a:chOff x="629654" y="2874213"/>
            <a:chExt cx="5734832" cy="2019270"/>
          </a:xfrm>
        </p:grpSpPr>
        <p:sp>
          <p:nvSpPr>
            <p:cNvPr id="22" name="TextBox 21"/>
            <p:cNvSpPr txBox="1"/>
            <p:nvPr/>
          </p:nvSpPr>
          <p:spPr>
            <a:xfrm>
              <a:off x="629654" y="2874213"/>
              <a:ext cx="195911" cy="108205"/>
            </a:xfrm>
            <a:prstGeom prst="rect">
              <a:avLst/>
            </a:prstGeom>
            <a:solidFill>
              <a:srgbClr val="C00000"/>
            </a:solidFill>
            <a:ln w="9525">
              <a:solidFill>
                <a:schemeClr val="tx1"/>
              </a:solidFill>
            </a:ln>
          </p:spPr>
          <p:txBody>
            <a:bodyPr wrap="square" lIns="91398" tIns="45700" rIns="91398" bIns="45700" rtlCol="0">
              <a:spAutoFit/>
            </a:bodyPr>
            <a:lstStyle/>
            <a:p>
              <a:r>
                <a:rPr lang="ru-RU" sz="1400" b="1" dirty="0">
                  <a:solidFill>
                    <a:schemeClr val="bg1"/>
                  </a:solidFill>
                </a:rPr>
                <a:t>1</a:t>
              </a:r>
            </a:p>
          </p:txBody>
        </p:sp>
        <p:sp>
          <p:nvSpPr>
            <p:cNvPr id="65" name="TextBox 64"/>
            <p:cNvSpPr txBox="1"/>
            <p:nvPr/>
          </p:nvSpPr>
          <p:spPr>
            <a:xfrm>
              <a:off x="828680" y="2874268"/>
              <a:ext cx="5535806" cy="2019215"/>
            </a:xfrm>
            <a:prstGeom prst="rect">
              <a:avLst/>
            </a:prstGeom>
            <a:solidFill>
              <a:schemeClr val="bg2">
                <a:lumMod val="90000"/>
              </a:schemeClr>
            </a:solidFill>
            <a:ln w="9525">
              <a:solidFill>
                <a:schemeClr val="tx1"/>
              </a:solidFill>
            </a:ln>
          </p:spPr>
          <p:txBody>
            <a:bodyPr wrap="square" rtlCol="0">
              <a:spAutoFit/>
            </a:bodyPr>
            <a:lstStyle/>
            <a:p>
              <a:r>
                <a:rPr lang="ru-RU" sz="1400" b="1" dirty="0" smtClean="0"/>
                <a:t>ЧТО ТАКОЕ ДОПИНГ?</a:t>
              </a:r>
            </a:p>
            <a:p>
              <a:pPr indent="173038"/>
              <a:r>
                <a:rPr lang="ru-RU" sz="1400" dirty="0" smtClean="0"/>
                <a:t>При </a:t>
              </a:r>
              <a:r>
                <a:rPr lang="ru-RU" sz="1400" dirty="0"/>
                <a:t>огромной значимости определения понятия «</a:t>
              </a:r>
              <a:r>
                <a:rPr lang="ru-RU" sz="1400" b="1" dirty="0">
                  <a:solidFill>
                    <a:srgbClr val="C00000"/>
                  </a:solidFill>
                </a:rPr>
                <a:t>допинг</a:t>
              </a:r>
              <a:r>
                <a:rPr lang="ru-RU" sz="1400" dirty="0"/>
                <a:t>», его сущности,  ВАДА  дает определение «</a:t>
              </a:r>
              <a:r>
                <a:rPr lang="ru-RU" sz="1400" b="1" dirty="0">
                  <a:solidFill>
                    <a:srgbClr val="C00000"/>
                  </a:solidFill>
                </a:rPr>
                <a:t>допинга» как совершение одного или нескольких нарушений антидопинговых прави</a:t>
              </a:r>
              <a:r>
                <a:rPr lang="ru-RU" sz="1400" dirty="0">
                  <a:solidFill>
                    <a:srgbClr val="C00000"/>
                  </a:solidFill>
                </a:rPr>
                <a:t>л</a:t>
              </a:r>
              <a:r>
                <a:rPr lang="ru-RU" sz="1400" dirty="0"/>
                <a:t>, сознательно игнорируя все изложенные  в науке  логика  правила определения понятий:</a:t>
              </a:r>
            </a:p>
            <a:p>
              <a:r>
                <a:rPr lang="ru-RU" sz="1400" dirty="0"/>
                <a:t>- </a:t>
              </a:r>
              <a:r>
                <a:rPr lang="ru-RU" sz="1400" b="1" dirty="0">
                  <a:solidFill>
                    <a:srgbClr val="C00000"/>
                  </a:solidFill>
                </a:rPr>
                <a:t>соразмерности</a:t>
              </a:r>
              <a:r>
                <a:rPr lang="ru-RU" sz="1400" dirty="0"/>
                <a:t>  - определение ВАДА на порядок более широкое, чем то, которое соответствует его сущности;</a:t>
              </a:r>
            </a:p>
            <a:p>
              <a:pPr indent="173038"/>
              <a:r>
                <a:rPr lang="ru-RU" sz="1400" dirty="0"/>
                <a:t>- оно содержит </a:t>
              </a:r>
              <a:r>
                <a:rPr lang="ru-RU" sz="1400" b="1" dirty="0">
                  <a:solidFill>
                    <a:srgbClr val="C00000"/>
                  </a:solidFill>
                </a:rPr>
                <a:t>круг</a:t>
              </a:r>
              <a:r>
                <a:rPr lang="ru-RU" sz="1400" dirty="0"/>
                <a:t>;</a:t>
              </a:r>
            </a:p>
            <a:p>
              <a:pPr indent="173038"/>
              <a:r>
                <a:rPr lang="ru-RU" sz="1400" dirty="0"/>
                <a:t>- оно </a:t>
              </a:r>
              <a:r>
                <a:rPr lang="ru-RU" sz="1400" b="1" dirty="0">
                  <a:solidFill>
                    <a:srgbClr val="C00000"/>
                  </a:solidFill>
                </a:rPr>
                <a:t>отрицательное</a:t>
              </a:r>
              <a:r>
                <a:rPr lang="ru-RU" sz="1400" dirty="0"/>
                <a:t>;</a:t>
              </a:r>
            </a:p>
            <a:p>
              <a:pPr indent="173038"/>
              <a:r>
                <a:rPr lang="ru-RU" sz="1400" dirty="0"/>
                <a:t>- оно </a:t>
              </a:r>
              <a:r>
                <a:rPr lang="ru-RU" sz="1400" b="1" dirty="0">
                  <a:solidFill>
                    <a:srgbClr val="C00000"/>
                  </a:solidFill>
                </a:rPr>
                <a:t>не является  четким, ясным,  недвусмысленным</a:t>
              </a:r>
              <a:r>
                <a:rPr lang="ru-RU" sz="1400" dirty="0"/>
                <a:t>;</a:t>
              </a:r>
            </a:p>
            <a:p>
              <a:pPr indent="173038"/>
              <a:r>
                <a:rPr lang="ru-RU" sz="1400" dirty="0"/>
                <a:t>- оно</a:t>
              </a:r>
              <a:r>
                <a:rPr lang="ru-RU" sz="1400" b="1" dirty="0">
                  <a:solidFill>
                    <a:srgbClr val="C00000"/>
                  </a:solidFill>
                </a:rPr>
                <a:t> не имеет </a:t>
              </a:r>
              <a:r>
                <a:rPr lang="ru-RU" sz="1400" b="1" dirty="0" smtClean="0">
                  <a:solidFill>
                    <a:srgbClr val="C00000"/>
                  </a:solidFill>
                </a:rPr>
                <a:t>ограничений</a:t>
              </a:r>
              <a:r>
                <a:rPr lang="ru-RU" sz="1400" dirty="0" smtClean="0"/>
                <a:t>.</a:t>
              </a:r>
              <a:endParaRPr lang="ru-RU" sz="1400" dirty="0"/>
            </a:p>
            <a:p>
              <a:r>
                <a:rPr lang="ru-RU" sz="1400" dirty="0"/>
                <a:t>(В кодексах 2003 и 2009 годов представлено </a:t>
              </a:r>
              <a:r>
                <a:rPr lang="ru-RU" sz="1400" b="1" dirty="0">
                  <a:solidFill>
                    <a:srgbClr val="C00000"/>
                  </a:solidFill>
                </a:rPr>
                <a:t>8</a:t>
              </a:r>
              <a:r>
                <a:rPr lang="ru-RU" sz="1400" dirty="0"/>
                <a:t>, а в 2015 году уже </a:t>
              </a:r>
              <a:r>
                <a:rPr lang="ru-RU" sz="1400" b="1" dirty="0">
                  <a:solidFill>
                    <a:srgbClr val="C00000"/>
                  </a:solidFill>
                </a:rPr>
                <a:t>10</a:t>
              </a:r>
              <a:r>
                <a:rPr lang="ru-RU" sz="1400" dirty="0"/>
                <a:t> антидопинговых правил)</a:t>
              </a:r>
            </a:p>
            <a:p>
              <a:pPr indent="173038"/>
              <a:r>
                <a:rPr lang="ru-RU" sz="1400" dirty="0"/>
                <a:t>Судя по действиям ВАДА, скоро введется еще одно правило – наличие царапин на крышках баночек для мочи т.п.</a:t>
              </a:r>
            </a:p>
            <a:p>
              <a:endParaRPr lang="ru-RU" sz="1400" dirty="0"/>
            </a:p>
          </p:txBody>
        </p:sp>
      </p:grpSp>
      <p:sp>
        <p:nvSpPr>
          <p:cNvPr id="97" name="Прямоугольник 96"/>
          <p:cNvSpPr/>
          <p:nvPr/>
        </p:nvSpPr>
        <p:spPr>
          <a:xfrm>
            <a:off x="981456" y="2882095"/>
            <a:ext cx="8515688" cy="27258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t>ЧТО ТАКОЕ ДОПИНГ</a:t>
            </a:r>
            <a:endParaRPr lang="ru-RU"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3126</Words>
  <Application>Microsoft Office PowerPoint</Application>
  <PresentationFormat>A3 (297x420 мм)</PresentationFormat>
  <Paragraphs>467</Paragraphs>
  <Slides>17</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ФГБОУ ВО «Национальный государственный Университет физической культуры, спорта и здоровья имени П.Ф. Лесгафта, Санкт-Петербург»</vt:lpstr>
      <vt:lpstr>Слайд 2</vt:lpstr>
      <vt:lpstr>Слайд 3</vt:lpstr>
      <vt:lpstr>«Дух спорта»</vt:lpstr>
      <vt:lpstr>Критерии оценки стран Всемирному антидопинговому кодексу</vt:lpstr>
      <vt:lpstr>Слайд 6</vt:lpstr>
      <vt:lpstr>Критерии поступков спортсменов в духе Фэйр Плэй</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furaev</dc:creator>
  <cp:lastModifiedBy>User</cp:lastModifiedBy>
  <cp:revision>37</cp:revision>
  <dcterms:created xsi:type="dcterms:W3CDTF">2016-08-30T08:15:40Z</dcterms:created>
  <dcterms:modified xsi:type="dcterms:W3CDTF">2019-03-01T06:49:22Z</dcterms:modified>
</cp:coreProperties>
</file>