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psearch&amp;fp=2&amp;uinfo=ww-1007-wh-506-fw-782-fh-448-pd-1&amp;p=2&amp;text=%D0%BA%D0%BE%D0%BC%D0%BF%D1%80%D0%B5%D1%81%D1%81%D0%B8%D0%BE%D0%BD%D0%BD%D1%8B%D0%B9%20%D0%BF%D0%B5%D1%80%D0%B5%D0%BB%D0%BE%D0%BC%20%D0%BF%D0%BE%D0%B7%D0%B2%D0%BE%D0%BD%D0%BE%D1%87%D0%BD%D0%B8%D0%BA%D0%B0&amp;pos=79&amp;lr=2&amp;rpt=simage&amp;img_url=http%3A%2F%2Fimg1.1tv.ru%2Fimgsize480x360%2FPR20110720171239.JPG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://images.yandex.ru/yandsearch?source=psearch&amp;text=%D0%BA%D0%BE%D0%BC%D0%BF%D1%80%D0%B5%D1%81%D1%81%D0%B8%D0%BE%D0%BD%D0%BD%D1%8B%D0%B9%20%D0%BF%D0%B5%D1%80%D0%B5%D0%BB%D0%BE%D0%BC%20%D0%BF%D0%BE%D0%B7%D0%B2%D0%BE%D0%BD%D0%BE%D1%87%D0%BD%D0%B8%D0%BA%D0%B0&amp;fp=0&amp;pos=18&amp;rpt=simage&amp;lr=2&amp;uinfo=ww-1007-wh-506-fw-782-fh-448-pd-1&amp;img_url=http%3A%2F%2Fspina-sustav.ru%2Fwp-content%2Fuploads%2F2013%2F03%2Fkompressioniy-perelom-pozvonochnika1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hyperlink" Target="http://www.mucoviscidos.ru/patients/img/17-04.gi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Изображение%20027"/>
          <p:cNvPicPr>
            <a:picLocks noChangeAspect="1" noChangeArrowheads="1"/>
          </p:cNvPicPr>
          <p:nvPr/>
        </p:nvPicPr>
        <p:blipFill>
          <a:blip r:embed="rId2">
            <a:grayscl/>
            <a:lum bright="10000" contrast="18000"/>
          </a:blip>
          <a:srcRect l="15346" t="575" r="18985" b="143"/>
          <a:stretch>
            <a:fillRect/>
          </a:stretch>
        </p:blipFill>
        <p:spPr bwMode="auto">
          <a:xfrm>
            <a:off x="0" y="1142984"/>
            <a:ext cx="3059113" cy="571501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1142984"/>
            <a:ext cx="7215206" cy="164307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Лечебная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j02176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214809"/>
            <a:ext cx="4000528" cy="26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E:\ден\ГУФК\студни\Изображение 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143248"/>
            <a:ext cx="228598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2" descr="C:\Users\Andrew\Desktop\IMG_31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251200" cy="258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C:\Users\Andrew\Desktop\IMG_3083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627188"/>
            <a:ext cx="3251200" cy="1873250"/>
          </a:xfrm>
          <a:noFill/>
        </p:spPr>
      </p:pic>
      <p:pic>
        <p:nvPicPr>
          <p:cNvPr id="8204" name="Picture 8" descr="C:\Users\Andrew\Desktop\Инструкторы СХ окт 2013\IMG_313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4541854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7" descr="C:\Users\Andrew\Desktop\Инструкторы СХ окт 2013\IMG_305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94"/>
            <a:ext cx="32512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Lesga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214290"/>
            <a:ext cx="1770602" cy="71328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14290"/>
            <a:ext cx="17145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5" descr="C:\Users\Andrew\Desktop\IMG_311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3643314"/>
            <a:ext cx="3808413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C:\Users\Andrew\Desktop\IMG_3116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2800" y="3214686"/>
            <a:ext cx="32512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9" descr="C:\Users\Andrew\Desktop\IMG_3132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7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0" descr="C:\Users\Andrew\Desktop\Инструкторы СХ окт 2013\от Лидии\PA121456-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5000636"/>
            <a:ext cx="3429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786578" y="0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Nordic Walking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Северная ходьба </a:t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 descr="Папирус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250350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marL="108000" indent="108000">
              <a:defRPr/>
            </a:pPr>
            <a:r>
              <a:rPr lang="ru-RU" sz="4000" b="1" dirty="0" smtClean="0">
                <a:solidFill>
                  <a:srgbClr val="FF0066"/>
                </a:solidFill>
              </a:rPr>
              <a:t>ЛФК</a:t>
            </a:r>
            <a:r>
              <a:rPr lang="ru-RU" sz="3200" b="1" dirty="0" smtClean="0">
                <a:solidFill>
                  <a:srgbClr val="FF0066"/>
                </a:solidFill>
              </a:rPr>
              <a:t>  </a:t>
            </a:r>
            <a:r>
              <a:rPr lang="ru-RU" sz="3200" b="1" dirty="0" smtClean="0"/>
              <a:t>-  </a:t>
            </a:r>
            <a:r>
              <a:rPr lang="ru-RU" sz="3200" b="1" i="1" dirty="0" smtClean="0">
                <a:solidFill>
                  <a:srgbClr val="000000"/>
                </a:solidFill>
                <a:effectLst/>
              </a:rPr>
              <a:t>научно-практическая, медико-педагогическая дисциплина, освещающая теоретические основы и методы практического использования средств ФК при лечении различных заболеваний</a:t>
            </a:r>
            <a:r>
              <a:rPr lang="ru-RU" sz="3200" b="1" i="1" dirty="0" smtClean="0"/>
              <a:t>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21507" name="Rectangle 3" descr="Почтовая бумага"/>
          <p:cNvSpPr>
            <a:spLocks noGrp="1" noChangeArrowheads="1"/>
          </p:cNvSpPr>
          <p:nvPr>
            <p:ph idx="1"/>
          </p:nvPr>
        </p:nvSpPr>
        <p:spPr>
          <a:xfrm>
            <a:off x="0" y="4286256"/>
            <a:ext cx="5715039" cy="207167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2800" b="1" dirty="0" smtClean="0"/>
              <a:t>Цель курса</a:t>
            </a:r>
            <a:r>
              <a:rPr lang="ru-RU" sz="2800" dirty="0" smtClean="0"/>
              <a:t> – овладение студентами знаний по применению средств ЛФК для профилактики и лечения наиболее распространенных заболеваний и травм.</a:t>
            </a:r>
            <a:endParaRPr lang="ru-RU" dirty="0" smtClean="0">
              <a:solidFill>
                <a:srgbClr val="0000FF"/>
              </a:solidFill>
            </a:endParaRPr>
          </a:p>
        </p:txBody>
      </p:sp>
      <p:pic>
        <p:nvPicPr>
          <p:cNvPr id="4" name="Picture 4" descr="Изображение 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199" y="4429132"/>
            <a:ext cx="3071802" cy="2428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072330" cy="650083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4000" dirty="0" smtClean="0"/>
              <a:t>Двигательные </a:t>
            </a:r>
            <a:r>
              <a:rPr lang="ru-RU" sz="4000" dirty="0" smtClean="0"/>
              <a:t>режимы</a:t>
            </a:r>
            <a:br>
              <a:rPr lang="ru-RU" sz="4000" dirty="0" smtClean="0"/>
            </a:br>
            <a:r>
              <a:rPr lang="ru-RU" sz="4000" dirty="0" smtClean="0"/>
              <a:t>в системе ЛФК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Классификация </a:t>
            </a:r>
            <a:br>
              <a:rPr lang="ru-RU" sz="4000" dirty="0" smtClean="0"/>
            </a:br>
            <a:r>
              <a:rPr lang="ru-RU" sz="4000" dirty="0" smtClean="0"/>
              <a:t>физических упражнений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Механизмы лечебного</a:t>
            </a:r>
            <a:br>
              <a:rPr lang="ru-RU" sz="4000" dirty="0" smtClean="0"/>
            </a:br>
            <a:r>
              <a:rPr lang="ru-RU" sz="4000" dirty="0" smtClean="0"/>
              <a:t>воздействия физических упражнений</a:t>
            </a:r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endParaRPr lang="ru-RU" sz="4000" dirty="0"/>
          </a:p>
        </p:txBody>
      </p:sp>
      <p:pic>
        <p:nvPicPr>
          <p:cNvPr id="6" name="Picture 3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4929198"/>
            <a:ext cx="3357586" cy="1928802"/>
          </a:xfrm>
          <a:blipFill dpi="0" rotWithShape="0">
            <a:blip r:embed="rId3"/>
            <a:srcRect/>
            <a:tile tx="0" ty="0" sx="100000" sy="100000" flip="none" algn="tl"/>
          </a:blipFill>
          <a:ln>
            <a:solidFill>
              <a:srgbClr val="000000"/>
            </a:solidFill>
            <a:round/>
          </a:ln>
        </p:spPr>
      </p:pic>
      <p:pic>
        <p:nvPicPr>
          <p:cNvPr id="8" name="Picture 11" descr="http://www.medical-enc.ru/lfk/img/klassifikacia-lf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 descr="Фиолетовый узор"/>
          <p:cNvSpPr txBox="1">
            <a:spLocks noChangeArrowheads="1"/>
          </p:cNvSpPr>
          <p:nvPr/>
        </p:nvSpPr>
        <p:spPr>
          <a:xfrm>
            <a:off x="5429256" y="714357"/>
            <a:ext cx="3429024" cy="1857388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Основными физиологическими механизмами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являются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Нервный и нейрогуморальный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285860"/>
            <a:ext cx="4000496" cy="15001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ЛФК при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остеохондрозе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4357687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92275"/>
            <a:ext cx="2643174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857208"/>
            <a:ext cx="17859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/>
              <a:t>ЛФК при переломах трубчатых костей верхних и нижних конечностей</a:t>
            </a:r>
            <a:endParaRPr lang="ru-RU" sz="3200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5" name="Picture 4" descr="Изображение 08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2000240"/>
            <a:ext cx="3251200" cy="45307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47149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babam-net.com/upload/Image/Sasha/01/th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2000264" cy="2286016"/>
          </a:xfrm>
          <a:prstGeom prst="rect">
            <a:avLst/>
          </a:prstGeom>
          <a:noFill/>
        </p:spPr>
      </p:pic>
      <p:pic>
        <p:nvPicPr>
          <p:cNvPr id="7" name="Picture 4" descr="http://doktor-lib.com/pictures/books/kaplanavpovrezhdeniya-kostej-i-sustavov.files/image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285992"/>
            <a:ext cx="264317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4088"/>
            <a:ext cx="9144000" cy="14390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ЛЕЧЕБНАЯ ФИЗИЧЕСКАЯ КУЛЬТУРА</a:t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 НАРУШЕНИЯХ ОСАНКИ</a:t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НЕКОТОРЫХ ДЕФОРМАЦИЯХ ОПОРНО-ДВИГАТЕЛЬНОГО АППАРАТА.</a:t>
            </a:r>
          </a:p>
        </p:txBody>
      </p:sp>
      <p:pic>
        <p:nvPicPr>
          <p:cNvPr id="6" name="Picture 5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user\Desktop\ЛЕКЦИИ ЛФК\фпк\постановка ст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357826"/>
            <a:ext cx="328614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Изображение 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714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ЛЕЧЕБНАЯ ФИЗИЧЕСКАЯ КУЛЬТУРА 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переломах позвоночного столба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Изображение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E:\ден\ГУФК\студни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357586" cy="2214578"/>
          </a:xfrm>
          <a:prstGeom prst="rect">
            <a:avLst/>
          </a:prstGeom>
          <a:noFill/>
        </p:spPr>
      </p:pic>
      <p:pic>
        <p:nvPicPr>
          <p:cNvPr id="3074" name="Picture 2" descr="http://spina-sustav.ru/wp-content/uploads/2013/03/kompressioniy-perelom-pozvonochnika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3333750" cy="2286001"/>
          </a:xfrm>
          <a:prstGeom prst="rect">
            <a:avLst/>
          </a:prstGeom>
          <a:noFill/>
        </p:spPr>
      </p:pic>
      <p:pic>
        <p:nvPicPr>
          <p:cNvPr id="3076" name="Picture 4" descr="http://im2-tub-ru.yandex.net/i?id=277989829-5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429132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ЛЕЧЕБНАЯ  ФИЗИЧЕСКАЯ  КУЛЬТУРА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 ЗАБОЛЕВАНИИ  ОРГАНОВ ДЫХАНИЯ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asthma.ru/images/image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21468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Изображение 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85992"/>
            <a:ext cx="25558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143636" y="4643446"/>
          <a:ext cx="3000364" cy="2214554"/>
        </p:xfrm>
        <a:graphic>
          <a:graphicData uri="http://schemas.openxmlformats.org/presentationml/2006/ole">
            <p:oleObj spid="_x0000_s2050" name="Фотография Photo Editor" r:id="rId5" imgW="4161905" imgH="1657581" progId="">
              <p:embed/>
            </p:oleObj>
          </a:graphicData>
        </a:graphic>
      </p:graphicFrame>
      <p:pic>
        <p:nvPicPr>
          <p:cNvPr id="9" name="Picture 15" descr="фото 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643446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Картинка 31 из 7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428868"/>
            <a:ext cx="128588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3675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ЛЕЧЕБНАЯ  ФИЗИЧЕСКАЯ  КУЛЬТУРА </a:t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  ЗАБОЛЕВАНИЯХ  ОРАНОВ   ПИЩЕВАРЕНИЯ  </a:t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НЕКОТОРЫХ БОЛЕЗНЯХ  ОБМЕНА   ВЕЩЕСТВ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edical-enc.ru/17/images/visceropt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24372"/>
            <a:ext cx="1857388" cy="2333628"/>
          </a:xfrm>
          <a:prstGeom prst="rect">
            <a:avLst/>
          </a:prstGeom>
          <a:noFill/>
        </p:spPr>
      </p:pic>
      <p:pic>
        <p:nvPicPr>
          <p:cNvPr id="5" name="Picture 2" descr="http://www.vokrugsveta.ru/img/cmn/2007/08/16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643206" cy="2000264"/>
          </a:xfrm>
          <a:prstGeom prst="rect">
            <a:avLst/>
          </a:prstGeom>
          <a:noFill/>
        </p:spPr>
      </p:pic>
      <p:pic>
        <p:nvPicPr>
          <p:cNvPr id="6" name="Picture 4" descr="http://www.x-top.org/images/prikol/2008/12/10/4940461000b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12" y="2143116"/>
            <a:ext cx="2590788" cy="2214578"/>
          </a:xfrm>
          <a:prstGeom prst="rect">
            <a:avLst/>
          </a:prstGeom>
          <a:noFill/>
        </p:spPr>
      </p:pic>
      <p:pic>
        <p:nvPicPr>
          <p:cNvPr id="7" name="Picture 2" descr="http://www.sinanersin.com/images/endosko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69"/>
            <a:ext cx="2571768" cy="2500331"/>
          </a:xfrm>
          <a:prstGeom prst="rect">
            <a:avLst/>
          </a:prstGeom>
          <a:noFill/>
        </p:spPr>
      </p:pic>
      <p:pic>
        <p:nvPicPr>
          <p:cNvPr id="8" name="Picture 4" descr="http://sfw.org.ua/uploads/posts/2010-06/1277209281_1270120585_resiz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214554"/>
            <a:ext cx="2714644" cy="1928826"/>
          </a:xfrm>
          <a:prstGeom prst="rect">
            <a:avLst/>
          </a:prstGeom>
          <a:noFill/>
        </p:spPr>
      </p:pic>
      <p:pic>
        <p:nvPicPr>
          <p:cNvPr id="9" name="Picture 2" descr="http://cosmetic-beauty.ru/images/pages/fill/h600/36e0d00e793bf138daab8da22e48464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500546"/>
            <a:ext cx="285752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73</Words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Фотография Photo Editor</vt:lpstr>
      <vt:lpstr>Лечебная  Физическая  Культура</vt:lpstr>
      <vt:lpstr>ЛФК  -  научно-практическая, медико-педагогическая дисциплина, освещающая теоретические основы и методы практического использования средств ФК при лечении различных заболеваний  </vt:lpstr>
      <vt:lpstr>Двигательные режимы в системе ЛФК  Классификация  физических упражнений  Механизмы лечебного воздействия физических упражнений </vt:lpstr>
      <vt:lpstr>ЛФК при остеохондрозе</vt:lpstr>
      <vt:lpstr>ЛФК при переломах трубчатых костей верхних и нижних конечностей</vt:lpstr>
      <vt:lpstr>ЛЕЧЕБНАЯ ФИЗИЧЕСКАЯ КУЛЬТУРА ПРИ НАРУШЕНИЯХ ОСАНКИ И НЕКОТОРЫХ ДЕФОРМАЦИЯХ ОПОРНО-ДВИГАТЕЛЬНОГО АППАРАТА.</vt:lpstr>
      <vt:lpstr>ЛЕЧЕБНАЯ ФИЗИЧЕСКАЯ КУЛЬТУРА  при переломах позвоночного столба</vt:lpstr>
      <vt:lpstr>ЛЕЧЕБНАЯ  ФИЗИЧЕСКАЯ  КУЛЬТУРА ПРИ  ЗАБОЛЕВАНИИ  ОРГАНОВ ДЫХАНИЯ</vt:lpstr>
      <vt:lpstr>ЛЕЧЕБНАЯ  ФИЗИЧЕСКАЯ  КУЛЬТУРА  ПРИ   ЗАБОЛЕВАНИЯХ  ОРАНОВ   ПИЩЕВАРЕНИЯ   И НЕКОТОРЫХ БОЛЕЗНЯХ  ОБМЕНА   ВЕЩЕСТВ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Физическая Культура</dc:title>
  <dc:creator>user</dc:creator>
  <cp:lastModifiedBy>user</cp:lastModifiedBy>
  <cp:revision>21</cp:revision>
  <dcterms:created xsi:type="dcterms:W3CDTF">2014-01-21T19:13:17Z</dcterms:created>
  <dcterms:modified xsi:type="dcterms:W3CDTF">2014-01-23T08:43:58Z</dcterms:modified>
</cp:coreProperties>
</file>