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8" r:id="rId14"/>
    <p:sldId id="274" r:id="rId15"/>
    <p:sldId id="270" r:id="rId16"/>
    <p:sldId id="271" r:id="rId17"/>
    <p:sldId id="272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86447" autoAdjust="0"/>
  </p:normalViewPr>
  <p:slideViewPr>
    <p:cSldViewPr>
      <p:cViewPr>
        <p:scale>
          <a:sx n="81" d="100"/>
          <a:sy n="81" d="100"/>
        </p:scale>
        <p:origin x="-57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8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3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2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9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6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3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8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3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3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lumMod val="36000"/>
                <a:lumOff val="6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D6A9-1FB8-4F7E-AE09-302F64680B60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34EA-55E2-4F41-A075-93F69A1E4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0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2766169"/>
          </a:xfrm>
        </p:spPr>
        <p:txBody>
          <a:bodyPr>
            <a:noAutofit/>
          </a:bodyPr>
          <a:lstStyle/>
          <a:p>
            <a:r>
              <a:rPr lang="ru-RU" sz="32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</a:t>
            </a:r>
            <a:r>
              <a:rPr lang="ru-RU" sz="3200" b="1" cap="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Кинезиологического</a:t>
            </a:r>
            <a:r>
              <a:rPr lang="ru-RU" sz="32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знания как новая парадигма спортивной науки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84" y="5338718"/>
            <a:ext cx="5292080" cy="95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kosmetkolledg.com.ua/wp-content/uploads/2013/12/tri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120680" cy="34275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6340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характеристики 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</a:rPr>
              <a:t>кинезиологического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подхода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24744"/>
            <a:ext cx="7553585" cy="457680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В </a:t>
            </a:r>
            <a:r>
              <a:rPr lang="ru-RU" sz="2200" b="1" i="1" dirty="0"/>
              <a:t>методологическом</a:t>
            </a:r>
            <a:r>
              <a:rPr lang="ru-RU" sz="2200" dirty="0"/>
              <a:t> плане </a:t>
            </a:r>
            <a:r>
              <a:rPr lang="ru-RU" sz="2200" dirty="0" err="1"/>
              <a:t>кинезиологический</a:t>
            </a:r>
            <a:r>
              <a:rPr lang="ru-RU" sz="2200" dirty="0"/>
              <a:t> подход </a:t>
            </a:r>
            <a:r>
              <a:rPr lang="ru-RU" sz="2200" dirty="0" smtClean="0"/>
              <a:t>базируется: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 </a:t>
            </a:r>
            <a:r>
              <a:rPr lang="ru-RU" sz="2200" dirty="0"/>
              <a:t>во-первых, на теории Н.А. Бернштейна об </a:t>
            </a:r>
            <a:r>
              <a:rPr lang="ru-RU" sz="2200" b="1" i="1" dirty="0"/>
              <a:t>уровневом построении движений и  теории управления </a:t>
            </a:r>
            <a:r>
              <a:rPr lang="ru-RU" sz="2200" dirty="0"/>
              <a:t>функциональными системами организма П.К. Анохина; </a:t>
            </a:r>
            <a:endParaRPr lang="ru-RU" sz="2200" dirty="0" smtClean="0"/>
          </a:p>
          <a:p>
            <a:pPr>
              <a:spcBef>
                <a:spcPts val="0"/>
              </a:spcBef>
            </a:pPr>
            <a:r>
              <a:rPr lang="ru-RU" sz="2200" dirty="0" smtClean="0"/>
              <a:t>во-вторых </a:t>
            </a:r>
            <a:r>
              <a:rPr lang="ru-RU" sz="2200" dirty="0"/>
              <a:t>– на концепции В.К. </a:t>
            </a:r>
            <a:r>
              <a:rPr lang="ru-RU" sz="2200" dirty="0" err="1"/>
              <a:t>Бальсевича</a:t>
            </a:r>
            <a:r>
              <a:rPr lang="ru-RU" sz="2200" dirty="0"/>
              <a:t> о </a:t>
            </a:r>
            <a:r>
              <a:rPr lang="ru-RU" sz="2200" b="1" i="1" dirty="0"/>
              <a:t>возрастной эволюции моторики человека</a:t>
            </a:r>
            <a:r>
              <a:rPr lang="ru-RU" sz="2200" dirty="0"/>
              <a:t>; </a:t>
            </a:r>
            <a:endParaRPr lang="ru-RU" sz="2200" dirty="0" smtClean="0"/>
          </a:p>
          <a:p>
            <a:pPr>
              <a:spcBef>
                <a:spcPts val="0"/>
              </a:spcBef>
            </a:pPr>
            <a:r>
              <a:rPr lang="ru-RU" sz="2200" dirty="0" smtClean="0"/>
              <a:t>в-третьих </a:t>
            </a:r>
            <a:r>
              <a:rPr lang="ru-RU" sz="2200" dirty="0"/>
              <a:t>– на </a:t>
            </a:r>
            <a:r>
              <a:rPr lang="ru-RU" sz="2200" b="1" i="1" dirty="0"/>
              <a:t>социокультурной теории двигательных действий человека</a:t>
            </a:r>
            <a:r>
              <a:rPr lang="ru-RU" sz="2200" dirty="0"/>
              <a:t> (Д.Д. Донской, С.В. Дмитриев), в рамках которой двигательная деятельность человека выступает как системообразующее основание психики, с одной стороны, и культуры – с другой, т.е. интегрирует в себе естественно-научное и гуманитарное знание о движении и двигательной активности человека; реализуется рассматриваемый подход на основе </a:t>
            </a:r>
            <a:r>
              <a:rPr lang="ru-RU" sz="2200" b="1" i="1" dirty="0"/>
              <a:t>принципа</a:t>
            </a:r>
            <a:r>
              <a:rPr lang="ru-RU" sz="2200" dirty="0"/>
              <a:t> </a:t>
            </a:r>
            <a:r>
              <a:rPr lang="ru-RU" sz="2200" b="1" i="1" dirty="0"/>
              <a:t>сопряженности телесных и духовных оснований человека. </a:t>
            </a: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64704"/>
            <a:ext cx="1505133" cy="219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37" y="2636912"/>
            <a:ext cx="1703663" cy="210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10" y="4857750"/>
            <a:ext cx="1517116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6"/>
          <a:stretch/>
        </p:blipFill>
        <p:spPr bwMode="auto">
          <a:xfrm>
            <a:off x="6588224" y="4695856"/>
            <a:ext cx="2580638" cy="21621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6340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характеристики 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</a:rPr>
              <a:t>кинезиологического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подхода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7553585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 </a:t>
            </a:r>
            <a:r>
              <a:rPr lang="ru-RU" sz="2400" b="1" i="1" dirty="0" err="1"/>
              <a:t>праксиологическом</a:t>
            </a:r>
            <a:r>
              <a:rPr lang="ru-RU" sz="2400" dirty="0"/>
              <a:t> плане кинезиологический подход опирается на концепцию «образования через всю жизнь», на личностно-деятельностный и </a:t>
            </a:r>
            <a:r>
              <a:rPr lang="ru-RU" sz="2400" dirty="0" err="1"/>
              <a:t>компетентностный</a:t>
            </a:r>
            <a:r>
              <a:rPr lang="ru-RU" sz="2400" dirty="0"/>
              <a:t> подходы и реализуется на основе антропных образовательных технологий, предусматривающих развитие рефлексивной культуры личности как совокупности способностей, способов и стратегий, обеспечивающих </a:t>
            </a:r>
            <a:r>
              <a:rPr lang="ru-RU" sz="2400" b="1" i="1" dirty="0"/>
              <a:t>переосмысливание</a:t>
            </a:r>
            <a:r>
              <a:rPr lang="ru-RU" sz="2400" dirty="0"/>
              <a:t> содержания личностного опыта и индивидуального стиля деятельности через усиление практической направленности физкультурно-спортивного образования, </a:t>
            </a:r>
            <a:r>
              <a:rPr lang="ru-RU" sz="2400" dirty="0" err="1"/>
              <a:t>деятельностного</a:t>
            </a:r>
            <a:r>
              <a:rPr lang="ru-RU" sz="2400" dirty="0"/>
              <a:t> освоения его </a:t>
            </a:r>
            <a:r>
              <a:rPr lang="ru-RU" sz="2400" dirty="0" smtClean="0"/>
              <a:t>содержания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2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928992" cy="864096"/>
          </a:xfrm>
        </p:spPr>
        <p:txBody>
          <a:bodyPr rtlCol="0">
            <a:no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Уровни построения движений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по Н.А. Бернштейну, 1947)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53651"/>
              </p:ext>
            </p:extLst>
          </p:nvPr>
        </p:nvGraphicFramePr>
        <p:xfrm>
          <a:off x="107504" y="980728"/>
          <a:ext cx="8928993" cy="5698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073"/>
                <a:gridCol w="2291271"/>
                <a:gridCol w="1728192"/>
                <a:gridCol w="2160240"/>
                <a:gridCol w="1944217"/>
              </a:tblGrid>
              <a:tr h="17557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Уровень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 rowSpan="2"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Основная функция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 rowSpan="2"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Афферентация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Роль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Как фонового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Как ведущего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</a:tr>
              <a:tr h="715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Управление высшими </a:t>
                      </a:r>
                      <a:r>
                        <a:rPr lang="ru-RU" sz="1400" b="1" dirty="0" smtClean="0">
                          <a:effectLst/>
                        </a:rPr>
                        <a:t>сим-</a:t>
                      </a:r>
                      <a:r>
                        <a:rPr lang="ru-RU" sz="1400" b="1" dirty="0" err="1" smtClean="0">
                          <a:effectLst/>
                        </a:rPr>
                        <a:t>волическими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</a:rPr>
                        <a:t>координа-циями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(речь, письмо и т.д.)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Сложная смысловая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По-видимому, не имеют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Только ведущие уровни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</a:tr>
              <a:tr h="114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1. Решение смысловой задачи движений.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2. Составление связных цепочек движения.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3. Движения с предметом.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Телерецепторная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Очень незначительная, «лишь как </a:t>
                      </a:r>
                      <a:r>
                        <a:rPr lang="ru-RU" sz="1400" b="1" dirty="0" err="1" smtClean="0">
                          <a:effectLst/>
                        </a:rPr>
                        <a:t>сверхвысший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автоматизм» для </a:t>
                      </a:r>
                      <a:r>
                        <a:rPr lang="ru-RU" sz="1400" b="1" dirty="0" err="1" smtClean="0">
                          <a:effectLst/>
                        </a:rPr>
                        <a:t>симво-лических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координаций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Весьма обширная. </a:t>
                      </a:r>
                    </a:p>
                    <a:p>
                      <a:pPr indent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Охватывает почти все смысловые движения.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</a:tr>
              <a:tr h="119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1. Перемещение тела в пространстве.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2. Временная организация движений.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Синтетическое пространственное поле (</a:t>
                      </a:r>
                      <a:r>
                        <a:rPr lang="ru-RU" sz="1400" b="1" dirty="0" smtClean="0">
                          <a:effectLst/>
                        </a:rPr>
                        <a:t>переработан-</a:t>
                      </a:r>
                      <a:r>
                        <a:rPr lang="ru-RU" sz="1400" b="1" dirty="0" err="1" smtClean="0">
                          <a:effectLst/>
                        </a:rPr>
                        <a:t>ная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телепро</a:t>
                      </a:r>
                      <a:r>
                        <a:rPr lang="ru-RU" sz="1400" b="1" dirty="0">
                          <a:effectLst/>
                        </a:rPr>
                        <a:t> -, </a:t>
                      </a:r>
                      <a:r>
                        <a:rPr lang="ru-RU" sz="1400" b="1" dirty="0" err="1">
                          <a:effectLst/>
                        </a:rPr>
                        <a:t>прио</a:t>
                      </a:r>
                      <a:r>
                        <a:rPr lang="ru-RU" sz="1400" b="1" dirty="0">
                          <a:effectLst/>
                        </a:rPr>
                        <a:t>- </a:t>
                      </a:r>
                      <a:r>
                        <a:rPr lang="ru-RU" sz="1400" b="1" spc="-100" baseline="0" dirty="0">
                          <a:effectLst/>
                        </a:rPr>
                        <a:t>и </a:t>
                      </a:r>
                      <a:r>
                        <a:rPr lang="ru-RU" sz="1400" b="1" spc="-100" baseline="0" dirty="0" err="1" smtClean="0">
                          <a:effectLst/>
                        </a:rPr>
                        <a:t>тангорецепторика</a:t>
                      </a:r>
                      <a:r>
                        <a:rPr lang="ru-RU" sz="1400" b="1" spc="-100" baseline="0" dirty="0" smtClean="0">
                          <a:effectLst/>
                        </a:rPr>
                        <a:t>)</a:t>
                      </a:r>
                      <a:endParaRPr lang="ru-RU" sz="1400" b="1" spc="-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Обширная. Участвует как фоновый в смысловых движениях, связанных с перемещением тела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Значительная. Все виды локомоций, баллистические </a:t>
                      </a:r>
                      <a:r>
                        <a:rPr lang="ru-RU" sz="1400" b="1" dirty="0" err="1" smtClean="0">
                          <a:effectLst/>
                        </a:rPr>
                        <a:t>дви-жения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smtClean="0">
                          <a:effectLst/>
                        </a:rPr>
                        <a:t>подражатель-</a:t>
                      </a:r>
                      <a:r>
                        <a:rPr lang="ru-RU" sz="1400" b="1" dirty="0" err="1" smtClean="0">
                          <a:effectLst/>
                        </a:rPr>
                        <a:t>ные</a:t>
                      </a:r>
                      <a:r>
                        <a:rPr lang="ru-RU" sz="1400" b="1" dirty="0" smtClean="0">
                          <a:effectLst/>
                        </a:rPr>
                        <a:t> движения </a:t>
                      </a:r>
                      <a:r>
                        <a:rPr lang="ru-RU" sz="1400" b="1" dirty="0">
                          <a:effectLst/>
                        </a:rPr>
                        <a:t>и т.п.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</a:tr>
              <a:tr h="136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1.Управление синергиями мышечных групп.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2. Борьба с реактивными силами.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3. Создание динамически устойчивого движения.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Проприорецептор-</a:t>
                      </a:r>
                      <a:r>
                        <a:rPr lang="ru-RU" sz="1400" b="1" dirty="0" err="1" smtClean="0">
                          <a:effectLst/>
                        </a:rPr>
                        <a:t>ная</a:t>
                      </a:r>
                      <a:r>
                        <a:rPr lang="ru-RU" sz="1400" b="1" dirty="0" smtClean="0">
                          <a:effectLst/>
                        </a:rPr>
                        <a:t> и </a:t>
                      </a:r>
                      <a:r>
                        <a:rPr lang="ru-RU" sz="1400" b="1" dirty="0" err="1" smtClean="0">
                          <a:effectLst/>
                        </a:rPr>
                        <a:t>тангорецеп</a:t>
                      </a:r>
                      <a:r>
                        <a:rPr lang="ru-RU" sz="1400" b="1" dirty="0" smtClean="0">
                          <a:effectLst/>
                        </a:rPr>
                        <a:t>-торная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Весьма обширная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Слабая (выразительная мимика, пластика, вольные движения)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</a:tr>
              <a:tr h="819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1. Регулировка тонуса мышц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2. Управление хронаксией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Проприорецепторная</a:t>
                      </a:r>
                      <a:endParaRPr lang="ru-RU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Основная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Незначительная</a:t>
                      </a:r>
                    </a:p>
                    <a:p>
                      <a:pPr indent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(позы, </a:t>
                      </a:r>
                      <a:r>
                        <a:rPr lang="ru-RU" sz="1400" b="1" dirty="0" err="1" smtClean="0">
                          <a:effectLst/>
                        </a:rPr>
                        <a:t>непроизволь-ные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движения)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Кинезиологические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методы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1764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Построены </a:t>
            </a:r>
            <a:r>
              <a:rPr lang="ru-RU" b="1" dirty="0"/>
              <a:t>на знаниях о способности мышц реагировать на малейшее изменение в психическом состоянии человека и изучают взаимосвязь трех уровней: </a:t>
            </a:r>
            <a:endParaRPr lang="ru-RU" b="1" dirty="0" smtClean="0"/>
          </a:p>
          <a:p>
            <a:r>
              <a:rPr lang="ru-RU" b="1" i="1" u="sng" dirty="0" smtClean="0"/>
              <a:t>восприятия </a:t>
            </a:r>
            <a:r>
              <a:rPr lang="ru-RU" b="1" i="1" u="sng" dirty="0"/>
              <a:t>мира</a:t>
            </a:r>
            <a:r>
              <a:rPr lang="ru-RU" b="1" i="1" dirty="0"/>
              <a:t> </a:t>
            </a:r>
            <a:r>
              <a:rPr lang="ru-RU" b="1" dirty="0"/>
              <a:t>(представлений человека о самом себе, его системы убеждений</a:t>
            </a:r>
            <a:r>
              <a:rPr lang="ru-RU" b="1" dirty="0" smtClean="0"/>
              <a:t>);</a:t>
            </a:r>
          </a:p>
          <a:p>
            <a:r>
              <a:rPr lang="ru-RU" b="1" i="1" u="sng" dirty="0" smtClean="0"/>
              <a:t>положительных </a:t>
            </a:r>
            <a:r>
              <a:rPr lang="ru-RU" b="1" i="1" u="sng" dirty="0"/>
              <a:t>и отрицательных </a:t>
            </a:r>
            <a:r>
              <a:rPr lang="ru-RU" b="1" i="1" u="sng" dirty="0" smtClean="0"/>
              <a:t>эмоций</a:t>
            </a:r>
            <a:r>
              <a:rPr lang="ru-RU" b="1" dirty="0"/>
              <a:t>, которые он испытывает; </a:t>
            </a:r>
            <a:endParaRPr lang="ru-RU" b="1" dirty="0" smtClean="0"/>
          </a:p>
          <a:p>
            <a:r>
              <a:rPr lang="ru-RU" b="1" i="1" u="sng" dirty="0" smtClean="0"/>
              <a:t>физических </a:t>
            </a:r>
            <a:r>
              <a:rPr lang="ru-RU" b="1" i="1" u="sng" dirty="0"/>
              <a:t>проявлений на уровне тела</a:t>
            </a:r>
            <a:r>
              <a:rPr lang="ru-RU" b="1" dirty="0"/>
              <a:t>, включая память и информацию о пережитых событиях своей жизни.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89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Кинезиологический подход – методологическая основа спортизации физического воспитания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9001156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6944320" cy="194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052736"/>
            <a:ext cx="8568952" cy="34163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при организации спортизированного физического воспитания обязательным является использование технологий спортивной, </a:t>
            </a:r>
            <a:r>
              <a:rPr lang="ru-RU" sz="2400" b="1" dirty="0" err="1"/>
              <a:t>общекондиционной</a:t>
            </a:r>
            <a:r>
              <a:rPr lang="ru-RU" sz="2400" b="1" dirty="0"/>
              <a:t> и оздоровительной </a:t>
            </a:r>
            <a:r>
              <a:rPr lang="ru-RU" sz="2400" b="1" i="1" dirty="0"/>
              <a:t>тренировки</a:t>
            </a:r>
            <a:r>
              <a:rPr lang="ru-RU" sz="2400" b="1" dirty="0"/>
              <a:t>, которая обеспечивает возможность развития процессов адаптации к физическим нагрузкам, дифференцированным в соответствии с сенситивными периодами, индивидуальными и типологическими особенностями занимающихся во взаимосвязи их психического, физического и интеллектуального </a:t>
            </a:r>
            <a:r>
              <a:rPr lang="ru-RU" sz="2400" b="1" dirty="0" smtClean="0"/>
              <a:t>развития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000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Кинезиологический подход – методологическая основа спортизации физического воспитания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025"/>
            <a:ext cx="2530971" cy="19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18" y="1257533"/>
            <a:ext cx="2266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275731" cy="15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257533"/>
            <a:ext cx="5621238" cy="529520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355600" prstMaterial="metal">
            <a:bevelT w="88900" h="88900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начальная спортивная подготовка в системе спортизации нацелена прежде всего на формирование мотивации и интереса к спортивным занятиям на основе развития ценностно-смысловой сферы личности, что позволяет талантливым детям стремиться к спортивному совершенствованию</a:t>
            </a:r>
          </a:p>
          <a:p>
            <a:pPr algn="ctr">
              <a:defRPr/>
            </a:pPr>
            <a:endParaRPr lang="ru-RU" sz="3600" b="1" i="1" kern="0" dirty="0">
              <a:solidFill>
                <a:srgbClr val="000000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35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01156" cy="12961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Кинезиологический подход – методологическая основа спортизации физического воспитания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4031"/>
            <a:ext cx="7939292" cy="3039105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b="1" dirty="0" smtClean="0"/>
              <a:t>различные </a:t>
            </a:r>
            <a:r>
              <a:rPr lang="ru-RU" b="1" dirty="0"/>
              <a:t>формы спортизированного физического воспитания строятся с учетом </a:t>
            </a:r>
            <a:r>
              <a:rPr lang="ru-RU" b="1" i="1" dirty="0"/>
              <a:t>задатков</a:t>
            </a:r>
            <a:r>
              <a:rPr lang="ru-RU" b="1" dirty="0"/>
              <a:t>, </a:t>
            </a:r>
            <a:r>
              <a:rPr lang="ru-RU" b="1" i="1" dirty="0"/>
              <a:t>способностей</a:t>
            </a:r>
            <a:r>
              <a:rPr lang="ru-RU" b="1" dirty="0"/>
              <a:t>, </a:t>
            </a:r>
            <a:r>
              <a:rPr lang="ru-RU" b="1" i="1" dirty="0"/>
              <a:t>личностных установок</a:t>
            </a:r>
            <a:r>
              <a:rPr lang="ru-RU" b="1" dirty="0"/>
              <a:t> каждого школьника с целью формирования его личностной спортивной культуры.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979712" cy="158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2759968" cy="183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52814"/>
            <a:ext cx="2946064" cy="18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90145"/>
            <a:ext cx="2574032" cy="19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0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6724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816424" cy="252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2867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Кинезиологический подход – методологическая основа спортизации физического воспитания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85794"/>
            <a:ext cx="4752528" cy="581155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rIns="36000" anchor="t">
            <a:noAutofit/>
          </a:bodyPr>
          <a:lstStyle/>
          <a:p>
            <a:pPr>
              <a:buNone/>
            </a:pPr>
            <a:r>
              <a:rPr lang="ru-RU" sz="2800" b="1" dirty="0" smtClean="0"/>
              <a:t>     </a:t>
            </a:r>
          </a:p>
          <a:p>
            <a:pPr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технологии </a:t>
            </a:r>
            <a:r>
              <a:rPr lang="ru-RU" sz="2800" b="1" dirty="0"/>
              <a:t>спортизации физического воспитания позволяют </a:t>
            </a:r>
            <a:r>
              <a:rPr lang="ru-RU" sz="2800" b="1" i="1" dirty="0"/>
              <a:t>объединить обучающихся</a:t>
            </a:r>
            <a:r>
              <a:rPr lang="ru-RU" sz="2800" b="1" dirty="0"/>
              <a:t> в тренировочные группы, однородные по интересам, потребностям, притязаниям, уровню психофизической подготовленности, особенностям и степени биологической зрелости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7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Заключение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784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кинезиологический подход </a:t>
            </a:r>
            <a:r>
              <a:rPr lang="ru-RU" b="1" dirty="0" smtClean="0"/>
              <a:t>основан </a:t>
            </a:r>
            <a:r>
              <a:rPr lang="ru-RU" dirty="0" smtClean="0"/>
              <a:t>на </a:t>
            </a:r>
            <a:r>
              <a:rPr lang="ru-RU" dirty="0" err="1"/>
              <a:t>метапредметном</a:t>
            </a:r>
            <a:r>
              <a:rPr lang="ru-RU" dirty="0"/>
              <a:t> научном знании о движении и двигательной активности человека – </a:t>
            </a:r>
            <a:r>
              <a:rPr lang="ru-RU" b="1" i="1" dirty="0" err="1"/>
              <a:t>кинезиологии</a:t>
            </a:r>
            <a:r>
              <a:rPr lang="ru-RU" dirty="0"/>
              <a:t> и опирается на идеи </a:t>
            </a:r>
            <a:r>
              <a:rPr lang="ru-RU" b="1" i="1" dirty="0" err="1"/>
              <a:t>антропокосмизма</a:t>
            </a:r>
            <a:r>
              <a:rPr lang="ru-RU" dirty="0"/>
              <a:t>, </a:t>
            </a:r>
            <a:r>
              <a:rPr lang="ru-RU" b="1" i="1" dirty="0"/>
              <a:t>педагогической антропологии о целостности и неделимости </a:t>
            </a:r>
            <a:r>
              <a:rPr lang="ru-RU" dirty="0"/>
              <a:t>духовной и биологической природы человека, </a:t>
            </a:r>
            <a:r>
              <a:rPr lang="ru-RU" b="1" i="1" dirty="0"/>
              <a:t>единстве</a:t>
            </a:r>
            <a:r>
              <a:rPr lang="ru-RU" dirty="0"/>
              <a:t> общего, особенного и единичного в каждом человеке, </a:t>
            </a:r>
            <a:r>
              <a:rPr lang="ru-RU" b="1" i="1" dirty="0"/>
              <a:t>совокупности</a:t>
            </a:r>
            <a:r>
              <a:rPr lang="ru-RU" dirty="0"/>
              <a:t> умственного, нравственного и физического в его развитии, на </a:t>
            </a:r>
            <a:r>
              <a:rPr lang="ru-RU" dirty="0" err="1"/>
              <a:t>человекотворческом</a:t>
            </a:r>
            <a:r>
              <a:rPr lang="ru-RU" dirty="0"/>
              <a:t> характере культуры, а также на </a:t>
            </a:r>
            <a:r>
              <a:rPr lang="ru-RU" b="1" i="1" dirty="0"/>
              <a:t>концепции возрастной эволюции моторики </a:t>
            </a:r>
            <a:r>
              <a:rPr lang="ru-RU" dirty="0"/>
              <a:t>человека и реализуется на основе антропных спортивных и образовательных технологий.  </a:t>
            </a:r>
          </a:p>
        </p:txBody>
      </p:sp>
    </p:spTree>
    <p:extLst>
      <p:ext uri="{BB962C8B-B14F-4D97-AF65-F5344CB8AC3E}">
        <p14:creationId xmlns:p14="http://schemas.microsoft.com/office/powerpoint/2010/main" val="15395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23" y="4437112"/>
            <a:ext cx="7128792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58200" cy="63894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исследования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8371656" cy="4824536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ea typeface="Calibri"/>
              </a:rPr>
              <a:t>Пересмотр </a:t>
            </a:r>
            <a:r>
              <a:rPr lang="ru-RU" sz="2400" b="1" dirty="0">
                <a:solidFill>
                  <a:srgbClr val="000000"/>
                </a:solidFill>
                <a:ea typeface="Calibri"/>
              </a:rPr>
              <a:t>традиционных взглядов на </a:t>
            </a:r>
            <a:r>
              <a:rPr lang="ru-RU" sz="2400" b="1" dirty="0" smtClean="0">
                <a:solidFill>
                  <a:srgbClr val="000000"/>
                </a:solidFill>
                <a:ea typeface="Calibri"/>
              </a:rPr>
              <a:t>понимание современного спорта и организацию </a:t>
            </a:r>
            <a:r>
              <a:rPr lang="ru-RU" sz="2400" b="1" dirty="0">
                <a:solidFill>
                  <a:srgbClr val="000000"/>
                </a:solidFill>
                <a:ea typeface="Calibri"/>
              </a:rPr>
              <a:t>тренировочного процесса привел к необходимости разработки инновационной парадигмы спортивной науки, рассмотрению </a:t>
            </a:r>
            <a:r>
              <a:rPr lang="ru-RU" sz="2400" b="1" dirty="0" err="1">
                <a:solidFill>
                  <a:srgbClr val="000000"/>
                </a:solidFill>
                <a:ea typeface="Calibri"/>
              </a:rPr>
              <a:t>кинезиологического</a:t>
            </a:r>
            <a:r>
              <a:rPr lang="ru-RU" sz="2400" b="1" dirty="0">
                <a:solidFill>
                  <a:srgbClr val="000000"/>
                </a:solidFill>
                <a:ea typeface="Calibri"/>
              </a:rPr>
              <a:t> знания. </a:t>
            </a:r>
            <a:r>
              <a:rPr lang="ru-RU" sz="2400" b="1" dirty="0" smtClean="0">
                <a:solidFill>
                  <a:srgbClr val="000000"/>
                </a:solidFill>
                <a:ea typeface="Calibri"/>
              </a:rPr>
              <a:t>Основным </a:t>
            </a:r>
            <a:r>
              <a:rPr lang="ru-RU" sz="2400" b="1" dirty="0">
                <a:solidFill>
                  <a:srgbClr val="000000"/>
                </a:solidFill>
                <a:ea typeface="Calibri"/>
              </a:rPr>
              <a:t>методологическим подходом в развитии современной спортивной науки мог бы стать </a:t>
            </a:r>
            <a:r>
              <a:rPr lang="ru-RU" sz="2400" b="1" i="1" dirty="0">
                <a:solidFill>
                  <a:srgbClr val="002060"/>
                </a:solidFill>
                <a:ea typeface="Calibri"/>
              </a:rPr>
              <a:t>кинезиологический подход</a:t>
            </a:r>
            <a:r>
              <a:rPr lang="ru-RU" sz="2400" b="1" dirty="0">
                <a:solidFill>
                  <a:srgbClr val="000000"/>
                </a:solidFill>
                <a:ea typeface="Calibri"/>
              </a:rPr>
              <a:t>.</a:t>
            </a:r>
          </a:p>
          <a:p>
            <a:pPr algn="just">
              <a:buFont typeface="Arial" charset="0"/>
              <a:buNone/>
              <a:defRPr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380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848872" cy="353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58200" cy="72494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исследования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36712"/>
            <a:ext cx="9036496" cy="5317232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Спорт генерирует в обществе ценности молодости, смелости, мужества, прагматизма, умения преодолевать себя, владеть своими эмоциями и концентрировать свою энергию, быть успешным и технологичным</a:t>
            </a:r>
          </a:p>
        </p:txBody>
      </p:sp>
    </p:spTree>
    <p:extLst>
      <p:ext uri="{BB962C8B-B14F-4D97-AF65-F5344CB8AC3E}">
        <p14:creationId xmlns:p14="http://schemas.microsoft.com/office/powerpoint/2010/main" val="28421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0" y="332656"/>
            <a:ext cx="6995120" cy="10661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</a:t>
            </a:r>
            <a:r>
              <a:rPr lang="ru-RU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кинестезы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21967" y="1233688"/>
            <a:ext cx="8610600" cy="5029200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</a:pPr>
            <a:r>
              <a:rPr lang="ru-RU" sz="3000" b="1" dirty="0">
                <a:latin typeface="+mj-lt"/>
              </a:rPr>
              <a:t>«</a:t>
            </a:r>
            <a:r>
              <a:rPr lang="ru-RU" sz="3000" b="1" dirty="0" err="1">
                <a:latin typeface="+mj-lt"/>
              </a:rPr>
              <a:t>Кинестеза</a:t>
            </a:r>
            <a:r>
              <a:rPr lang="ru-RU" sz="3000" b="1" dirty="0">
                <a:latin typeface="+mj-lt"/>
              </a:rPr>
              <a:t>» – это философская </a:t>
            </a:r>
            <a:endParaRPr lang="ru-RU" sz="3000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>
                <a:latin typeface="+mj-lt"/>
              </a:rPr>
              <a:t> </a:t>
            </a:r>
            <a:r>
              <a:rPr lang="ru-RU" sz="3000" b="1" dirty="0" smtClean="0">
                <a:latin typeface="+mj-lt"/>
              </a:rPr>
              <a:t>   категория</a:t>
            </a:r>
            <a:r>
              <a:rPr lang="ru-RU" sz="3000" b="1" dirty="0">
                <a:latin typeface="+mj-lt"/>
              </a:rPr>
              <a:t>, означающая восприятие </a:t>
            </a:r>
            <a:r>
              <a:rPr lang="ru-RU" sz="3000" b="1" dirty="0" smtClean="0">
                <a:latin typeface="+mj-lt"/>
              </a:rPr>
              <a:t>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>
                <a:latin typeface="+mj-lt"/>
              </a:rPr>
              <a:t> </a:t>
            </a:r>
            <a:r>
              <a:rPr lang="ru-RU" sz="3000" b="1" dirty="0" smtClean="0">
                <a:latin typeface="+mj-lt"/>
              </a:rPr>
              <a:t>   сознании </a:t>
            </a:r>
            <a:r>
              <a:rPr lang="ru-RU" sz="3000" b="1" dirty="0">
                <a:latin typeface="+mj-lt"/>
              </a:rPr>
              <a:t>человека самого факта движения </a:t>
            </a:r>
            <a:endParaRPr lang="ru-RU" sz="3000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>
                <a:latin typeface="+mj-lt"/>
              </a:rPr>
              <a:t> </a:t>
            </a:r>
            <a:r>
              <a:rPr lang="ru-RU" sz="3000" b="1" dirty="0" smtClean="0">
                <a:latin typeface="+mj-lt"/>
              </a:rPr>
              <a:t>   тела</a:t>
            </a:r>
            <a:r>
              <a:rPr lang="ru-RU" sz="3000" b="1" dirty="0">
                <a:latin typeface="+mj-lt"/>
              </a:rPr>
              <a:t>. </a:t>
            </a:r>
            <a:r>
              <a:rPr lang="ru-RU" sz="3000" b="1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3000" b="1" dirty="0" smtClean="0">
                <a:latin typeface="+mj-lt"/>
              </a:rPr>
              <a:t>«</a:t>
            </a:r>
            <a:r>
              <a:rPr lang="ru-RU" sz="3000" b="1" dirty="0" err="1" smtClean="0">
                <a:latin typeface="+mj-lt"/>
              </a:rPr>
              <a:t>Кинестеза</a:t>
            </a:r>
            <a:r>
              <a:rPr lang="ru-RU" sz="3000" b="1" dirty="0">
                <a:latin typeface="+mj-lt"/>
              </a:rPr>
              <a:t>» – это заданное природой или Богом внутреннее влечение  к движению, так как в природе и жизни человека все подлежит изменению.</a:t>
            </a:r>
          </a:p>
          <a:p>
            <a:pPr>
              <a:spcBef>
                <a:spcPts val="0"/>
              </a:spcBef>
              <a:defRPr/>
            </a:pPr>
            <a:r>
              <a:rPr lang="ru-RU" sz="3000" b="1" dirty="0" smtClean="0">
                <a:latin typeface="+mj-lt"/>
              </a:rPr>
              <a:t>В </a:t>
            </a:r>
            <a:r>
              <a:rPr lang="ru-RU" sz="3000" b="1" dirty="0">
                <a:latin typeface="+mj-lt"/>
              </a:rPr>
              <a:t>философии спорта «</a:t>
            </a:r>
            <a:r>
              <a:rPr lang="ru-RU" sz="3000" b="1" dirty="0" err="1">
                <a:latin typeface="+mj-lt"/>
              </a:rPr>
              <a:t>кинестеза</a:t>
            </a:r>
            <a:r>
              <a:rPr lang="ru-RU" sz="3000" b="1" dirty="0">
                <a:latin typeface="+mj-lt"/>
              </a:rPr>
              <a:t>» означает духовные истоки телесной, физической активности как части всемирного порядка, космоса.</a:t>
            </a: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0648"/>
            <a:ext cx="1905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8501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</a:t>
            </a:r>
            <a:r>
              <a:rPr lang="ru-RU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кинезиологии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05800" cy="5029200"/>
          </a:xfrm>
        </p:spPr>
        <p:txBody>
          <a:bodyPr rtlCol="0">
            <a:noAutofit/>
          </a:bodyPr>
          <a:lstStyle/>
          <a:p>
            <a:r>
              <a:rPr lang="ru-RU" sz="2800" b="1" dirty="0"/>
              <a:t>В широком смысле под </a:t>
            </a:r>
            <a:r>
              <a:rPr lang="ru-RU" sz="2800" b="1" i="1" dirty="0" err="1"/>
              <a:t>кинезиологией</a:t>
            </a:r>
            <a:r>
              <a:rPr lang="ru-RU" sz="2800" b="1" dirty="0"/>
              <a:t>, как правило, понимают науку о движениях чувств, мыслей и мышц индивида. </a:t>
            </a:r>
          </a:p>
          <a:p>
            <a:r>
              <a:rPr lang="ru-RU" sz="2800" b="1" i="1" dirty="0" err="1"/>
              <a:t>Кинезиология</a:t>
            </a:r>
            <a:r>
              <a:rPr lang="ru-RU" sz="2800" b="1" dirty="0"/>
              <a:t> в большей степени стремится к объяснению тесной взаимосвязи между движением мышц и духом человека.</a:t>
            </a:r>
          </a:p>
          <a:p>
            <a:pPr>
              <a:spcBef>
                <a:spcPts val="0"/>
              </a:spcBef>
            </a:pP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3" y="4149080"/>
            <a:ext cx="3096344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57391"/>
            <a:ext cx="3096344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4176537"/>
            <a:ext cx="3096344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3096344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6340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Основные направления развития 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</a:rPr>
              <a:t>кинезиологической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 науки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905042"/>
              </p:ext>
            </p:extLst>
          </p:nvPr>
        </p:nvGraphicFramePr>
        <p:xfrm>
          <a:off x="179512" y="1196753"/>
          <a:ext cx="8640960" cy="5472608"/>
        </p:xfrm>
        <a:graphic>
          <a:graphicData uri="http://schemas.openxmlformats.org/drawingml/2006/table">
            <a:tbl>
              <a:tblPr/>
              <a:tblGrid>
                <a:gridCol w="2343311"/>
                <a:gridCol w="1761145"/>
                <a:gridCol w="2705792"/>
                <a:gridCol w="1830712"/>
              </a:tblGrid>
              <a:tr h="702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Направления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кинезиологии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Предмет изучения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Задачи, решаемые в рамках направления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Представители (разработчики)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40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Прикладная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кинезио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-логия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(использует связи между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мыш-цами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меридианами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и органами для выявления и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уст-ранения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различных нарушений)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Влияние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двигательных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действий на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физиологичес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-кие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системы организма человека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Коррекция здоровья на основе его взаимосвязи с психическими,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эмоцио-нальными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, моральными и духовными аспектами существования личности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Гудхарт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Деннисон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Г.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Деннисон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и др.,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И.Р. Шмидт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J.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Shafer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063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Спортивная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кинезиология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основывается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на построении «модели оптимальной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техни-ки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»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двигательного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действия)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Спортивная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двигательная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активность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Совершенствование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тех-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нологии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обучения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спор-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тивным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двигательным действиям на основе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ин-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теграции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их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смыслового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образа со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зрительным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и кинестетическим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Н.А. Бернштейн,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В.Б.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Коренберг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В.К. Бальсевич,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Х.Х. Гросс и др.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6340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Основные направления развития 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</a:rPr>
              <a:t>кинезиологической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 науки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525931"/>
              </p:ext>
            </p:extLst>
          </p:nvPr>
        </p:nvGraphicFramePr>
        <p:xfrm>
          <a:off x="107504" y="1340768"/>
          <a:ext cx="8856985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938"/>
                <a:gridCol w="2046574"/>
                <a:gridCol w="2232248"/>
                <a:gridCol w="2016225"/>
              </a:tblGrid>
              <a:tr h="16939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Образовательная </a:t>
                      </a:r>
                      <a:r>
                        <a:rPr lang="ru-RU" sz="1800" b="1" dirty="0" err="1" smtClean="0">
                          <a:effectLst/>
                        </a:rPr>
                        <a:t>кине-зиология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(</a:t>
                      </a:r>
                      <a:r>
                        <a:rPr lang="ru-RU" sz="1800" b="1" dirty="0" err="1" smtClean="0">
                          <a:effectLst/>
                        </a:rPr>
                        <a:t>основыва-ется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на взаимосвязи двигательной </a:t>
                      </a:r>
                      <a:r>
                        <a:rPr lang="ru-RU" sz="1800" b="1" dirty="0" smtClean="0">
                          <a:effectLst/>
                        </a:rPr>
                        <a:t>деятель-</a:t>
                      </a:r>
                      <a:r>
                        <a:rPr lang="ru-RU" sz="1800" b="1" dirty="0" err="1" smtClean="0">
                          <a:effectLst/>
                        </a:rPr>
                        <a:t>ности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и когнитивной сферы личности)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Технология </a:t>
                      </a:r>
                      <a:r>
                        <a:rPr lang="ru-RU" sz="1800" b="1" dirty="0" smtClean="0">
                          <a:effectLst/>
                        </a:rPr>
                        <a:t>приме-нения </a:t>
                      </a:r>
                      <a:r>
                        <a:rPr lang="ru-RU" sz="1800" b="1" dirty="0" err="1" smtClean="0">
                          <a:effectLst/>
                        </a:rPr>
                        <a:t>кинезиологи-ческих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средств в образовательном процессе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Развитие </a:t>
                      </a:r>
                      <a:r>
                        <a:rPr lang="ru-RU" sz="1800" b="1" dirty="0" smtClean="0">
                          <a:effectLst/>
                        </a:rPr>
                        <a:t>способ-</a:t>
                      </a:r>
                      <a:r>
                        <a:rPr lang="ru-RU" sz="1800" b="1" dirty="0" err="1" smtClean="0">
                          <a:effectLst/>
                        </a:rPr>
                        <a:t>ности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к обучению (улучшение чтения, письма), развитие памяти, мышления и т.д.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Х.Х. Гросс </a:t>
                      </a:r>
                      <a:r>
                        <a:rPr lang="ru-RU" sz="1800" b="1" dirty="0" smtClean="0">
                          <a:effectLst/>
                        </a:rPr>
                        <a:t>, Д</a:t>
                      </a:r>
                      <a:r>
                        <a:rPr lang="ru-RU" sz="1800" b="1" dirty="0">
                          <a:effectLst/>
                        </a:rPr>
                        <a:t>. </a:t>
                      </a:r>
                      <a:r>
                        <a:rPr lang="ru-RU" sz="1800" b="1" dirty="0" smtClean="0">
                          <a:effectLst/>
                        </a:rPr>
                        <a:t>Гуд-</a:t>
                      </a:r>
                      <a:r>
                        <a:rPr lang="ru-RU" sz="1800" b="1" dirty="0" err="1" smtClean="0">
                          <a:effectLst/>
                        </a:rPr>
                        <a:t>харт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smtClean="0">
                          <a:effectLst/>
                        </a:rPr>
                        <a:t>П</a:t>
                      </a:r>
                      <a:r>
                        <a:rPr lang="ru-RU" sz="1800" b="1" dirty="0">
                          <a:effectLst/>
                        </a:rPr>
                        <a:t>. </a:t>
                      </a:r>
                      <a:r>
                        <a:rPr lang="ru-RU" sz="1800" b="1" dirty="0" err="1">
                          <a:effectLst/>
                        </a:rPr>
                        <a:t>Деннисон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Г. </a:t>
                      </a:r>
                      <a:r>
                        <a:rPr lang="ru-RU" sz="1800" b="1" dirty="0" err="1">
                          <a:effectLst/>
                        </a:rPr>
                        <a:t>Деннисон</a:t>
                      </a:r>
                      <a:endParaRPr lang="ru-RU" sz="18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В.Н. Ирхин,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О.В. </a:t>
                      </a:r>
                      <a:r>
                        <a:rPr lang="ru-RU" sz="1800" b="1" dirty="0" err="1" smtClean="0">
                          <a:effectLst/>
                        </a:rPr>
                        <a:t>Польщикова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и др.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24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Онтокинезиология</a:t>
                      </a:r>
                      <a:endParaRPr lang="ru-RU" sz="18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(основывается на принципах </a:t>
                      </a:r>
                      <a:r>
                        <a:rPr lang="ru-RU" sz="1800" b="1" dirty="0" err="1">
                          <a:effectLst/>
                        </a:rPr>
                        <a:t>природо</a:t>
                      </a:r>
                      <a:r>
                        <a:rPr lang="ru-RU" sz="1800" b="1" dirty="0">
                          <a:effectLst/>
                        </a:rPr>
                        <a:t>- и </a:t>
                      </a:r>
                      <a:r>
                        <a:rPr lang="ru-RU" sz="1800" b="1" dirty="0" err="1">
                          <a:effectLst/>
                        </a:rPr>
                        <a:t>социосообразности</a:t>
                      </a:r>
                      <a:r>
                        <a:rPr lang="ru-RU" sz="1800" b="1" dirty="0">
                          <a:effectLst/>
                        </a:rPr>
                        <a:t> развития </a:t>
                      </a:r>
                      <a:r>
                        <a:rPr lang="ru-RU" sz="1800" b="1" dirty="0" err="1">
                          <a:effectLst/>
                        </a:rPr>
                        <a:t>кинезиологического</a:t>
                      </a:r>
                      <a:r>
                        <a:rPr lang="ru-RU" sz="1800" b="1" dirty="0">
                          <a:effectLst/>
                        </a:rPr>
                        <a:t> потенциала человека)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Фундаментальные закономерности возрастного развития двигательной деятельности человека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Совершенствование двигательной деятельности человека на разных этапах его онтогенеза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Н.А. Бернштейн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В.К. </a:t>
                      </a:r>
                      <a:r>
                        <a:rPr lang="ru-RU" sz="1800" b="1" dirty="0" err="1">
                          <a:effectLst/>
                        </a:rPr>
                        <a:t>Бальсевич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14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Педагогическая </a:t>
                      </a:r>
                      <a:r>
                        <a:rPr lang="ru-RU" sz="1800" b="1" dirty="0" err="1">
                          <a:effectLst/>
                        </a:rPr>
                        <a:t>кинезиология</a:t>
                      </a:r>
                      <a:r>
                        <a:rPr lang="ru-RU" sz="1800" b="1" dirty="0">
                          <a:effectLst/>
                        </a:rPr>
                        <a:t> (основывается на социокультурной теории двигательных действий)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Психосемантика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деятельностного</a:t>
                      </a:r>
                      <a:r>
                        <a:rPr lang="ru-RU" sz="1800" b="1" dirty="0">
                          <a:effectLst/>
                        </a:rPr>
                        <a:t> сознания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Смысловое проектирование двигательной деятельности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Х.Х. Гросс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Ю.К. </a:t>
                      </a:r>
                      <a:r>
                        <a:rPr lang="ru-RU" sz="1800" b="1" dirty="0" err="1">
                          <a:effectLst/>
                        </a:rPr>
                        <a:t>Гавердовский</a:t>
                      </a:r>
                      <a:endParaRPr lang="ru-RU" sz="18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С.В. Дмитриев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Д.Д. Донской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В.Л. Уткин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59172"/>
            <a:ext cx="1563811" cy="190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11" y="4832208"/>
            <a:ext cx="1716782" cy="21745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41373"/>
            <a:ext cx="16573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4" y="4293095"/>
            <a:ext cx="1895436" cy="223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6340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характеристики 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</a:rPr>
              <a:t>кинезиологического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подхода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7786" y="1124744"/>
            <a:ext cx="8918710" cy="48574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/>
              <a:t>В </a:t>
            </a:r>
            <a:r>
              <a:rPr lang="ru-RU" sz="2500" b="1" i="1" dirty="0"/>
              <a:t>онтологическом плане </a:t>
            </a:r>
            <a:r>
              <a:rPr lang="ru-RU" sz="2500" dirty="0" err="1"/>
              <a:t>кинезиологический</a:t>
            </a:r>
            <a:r>
              <a:rPr lang="ru-RU" sz="2500" dirty="0"/>
              <a:t> подход </a:t>
            </a:r>
            <a:r>
              <a:rPr lang="ru-RU" sz="2500" dirty="0" err="1" smtClean="0"/>
              <a:t>опи-рается</a:t>
            </a:r>
            <a:r>
              <a:rPr lang="ru-RU" sz="2500" dirty="0" smtClean="0"/>
              <a:t> </a:t>
            </a:r>
            <a:r>
              <a:rPr lang="ru-RU" sz="2500" dirty="0"/>
              <a:t>на идеи </a:t>
            </a:r>
            <a:r>
              <a:rPr lang="ru-RU" sz="2500" b="1" i="1" dirty="0" err="1"/>
              <a:t>антропокосмизма</a:t>
            </a:r>
            <a:r>
              <a:rPr lang="ru-RU" sz="2500" b="1" i="1" dirty="0"/>
              <a:t> </a:t>
            </a:r>
            <a:r>
              <a:rPr lang="ru-RU" sz="2500" dirty="0"/>
              <a:t>или </a:t>
            </a:r>
            <a:r>
              <a:rPr lang="ru-RU" sz="2500" dirty="0" err="1"/>
              <a:t>ноосферного</a:t>
            </a:r>
            <a:r>
              <a:rPr lang="ru-RU" sz="2500" dirty="0"/>
              <a:t> </a:t>
            </a:r>
            <a:r>
              <a:rPr lang="ru-RU" sz="2500" dirty="0" err="1" smtClean="0"/>
              <a:t>мышле-ния</a:t>
            </a:r>
            <a:r>
              <a:rPr lang="ru-RU" sz="2500" dirty="0" smtClean="0"/>
              <a:t> </a:t>
            </a:r>
            <a:r>
              <a:rPr lang="ru-RU" sz="2500" dirty="0"/>
              <a:t>(В.И. Вернадский, В.Н. </a:t>
            </a:r>
            <a:r>
              <a:rPr lang="ru-RU" sz="2500" dirty="0" err="1"/>
              <a:t>Сагатовский</a:t>
            </a:r>
            <a:r>
              <a:rPr lang="ru-RU" sz="2500" dirty="0"/>
              <a:t>, К.Э. Циолковский и др.), идеи </a:t>
            </a:r>
            <a:r>
              <a:rPr lang="ru-RU" sz="2500" b="1" i="1" dirty="0"/>
              <a:t>педагогической антропологии</a:t>
            </a:r>
            <a:r>
              <a:rPr lang="ru-RU" sz="2500" dirty="0"/>
              <a:t> о целостности и </a:t>
            </a:r>
            <a:r>
              <a:rPr lang="ru-RU" sz="2500" dirty="0" smtClean="0"/>
              <a:t>недели-мости </a:t>
            </a:r>
            <a:r>
              <a:rPr lang="ru-RU" sz="2500" dirty="0"/>
              <a:t>духовной и биологической природы человека, </a:t>
            </a:r>
            <a:r>
              <a:rPr lang="ru-RU" sz="2500" b="1" i="1" dirty="0"/>
              <a:t>единстве</a:t>
            </a:r>
            <a:r>
              <a:rPr lang="ru-RU" sz="2500" dirty="0"/>
              <a:t> общего, особенного и единичного в каждом </a:t>
            </a:r>
            <a:r>
              <a:rPr lang="ru-RU" sz="2500" dirty="0" smtClean="0"/>
              <a:t>человеке</a:t>
            </a:r>
            <a:r>
              <a:rPr lang="ru-RU" sz="2500" dirty="0"/>
              <a:t>, </a:t>
            </a:r>
            <a:r>
              <a:rPr lang="ru-RU" sz="2500" b="1" i="1" dirty="0" err="1" smtClean="0"/>
              <a:t>совокуп-ности</a:t>
            </a:r>
            <a:r>
              <a:rPr lang="ru-RU" sz="2500" dirty="0" smtClean="0"/>
              <a:t> </a:t>
            </a:r>
            <a:r>
              <a:rPr lang="ru-RU" sz="2500" dirty="0"/>
              <a:t>умственного, нравственного и </a:t>
            </a:r>
            <a:r>
              <a:rPr lang="ru-RU" sz="2500" dirty="0" smtClean="0"/>
              <a:t>физического </a:t>
            </a:r>
            <a:r>
              <a:rPr lang="ru-RU" sz="2500" dirty="0"/>
              <a:t>в его </a:t>
            </a:r>
            <a:r>
              <a:rPr lang="ru-RU" sz="2500" dirty="0" err="1" smtClean="0"/>
              <a:t>разви-тии</a:t>
            </a:r>
            <a:r>
              <a:rPr lang="ru-RU" sz="2500" dirty="0" smtClean="0"/>
              <a:t> </a:t>
            </a:r>
            <a:r>
              <a:rPr lang="ru-RU" sz="2500" dirty="0"/>
              <a:t>(П.Ф. Лесгафт, Н.И. Пирогов, К.Д. </a:t>
            </a:r>
            <a:r>
              <a:rPr lang="ru-RU" sz="2500" dirty="0" smtClean="0"/>
              <a:t>Ушинский</a:t>
            </a:r>
            <a:r>
              <a:rPr lang="ru-RU" sz="2500" dirty="0"/>
              <a:t>) и  реализуется на основе </a:t>
            </a:r>
            <a:r>
              <a:rPr lang="ru-RU" sz="2500" b="1" i="1" dirty="0"/>
              <a:t>принципа </a:t>
            </a:r>
            <a:r>
              <a:rPr lang="ru-RU" sz="2500" b="1" i="1" dirty="0" err="1" smtClean="0"/>
              <a:t>природосообразности</a:t>
            </a:r>
            <a:r>
              <a:rPr lang="ru-RU" sz="2500" b="1" i="1" dirty="0" smtClean="0"/>
              <a:t>.</a:t>
            </a:r>
            <a:endParaRPr lang="ru-RU" sz="25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5013176"/>
            <a:ext cx="1385036" cy="174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6340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характеристики 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</a:rPr>
              <a:t>кинезиологического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подхода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8409112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/>
              <a:t>В </a:t>
            </a:r>
            <a:r>
              <a:rPr lang="ru-RU" sz="2200" b="1" i="1" dirty="0"/>
              <a:t>аксиологическом плане </a:t>
            </a:r>
            <a:r>
              <a:rPr lang="ru-RU" sz="2200" b="1" dirty="0" err="1"/>
              <a:t>кинезиологический</a:t>
            </a:r>
            <a:r>
              <a:rPr lang="ru-RU" sz="2200" b="1" dirty="0"/>
              <a:t> подход основывается </a:t>
            </a:r>
            <a:r>
              <a:rPr lang="ru-RU" sz="2200" b="1" dirty="0" smtClean="0"/>
              <a:t>на </a:t>
            </a:r>
            <a:r>
              <a:rPr lang="ru-RU" sz="2200" b="1" i="1" dirty="0" smtClean="0"/>
              <a:t>культурно-исторической </a:t>
            </a:r>
            <a:r>
              <a:rPr lang="ru-RU" sz="2200" b="1" i="1" dirty="0"/>
              <a:t>концепции </a:t>
            </a:r>
            <a:r>
              <a:rPr lang="ru-RU" sz="2200" b="1" dirty="0"/>
              <a:t>Л.С. Выготского, согласно которой природные психические функции преобразуются в функции высшего уровня развития («культурные») в процессе освоения индивидом ценностей человеческой цивилизации, в том числе и в области </a:t>
            </a:r>
            <a:endParaRPr lang="ru-RU" sz="2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/>
              <a:t>физической </a:t>
            </a:r>
            <a:r>
              <a:rPr lang="ru-RU" sz="2200" b="1" dirty="0"/>
              <a:t>культуры; идеях П.Ф. Лесгафта о </a:t>
            </a:r>
            <a:r>
              <a:rPr lang="ru-RU" sz="2200" b="1" i="1" dirty="0" err="1" smtClean="0"/>
              <a:t>психофи</a:t>
            </a:r>
            <a:r>
              <a:rPr lang="ru-RU" sz="2200" b="1" i="1" dirty="0" smtClean="0"/>
              <a:t>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 err="1" smtClean="0"/>
              <a:t>зическом</a:t>
            </a:r>
            <a:r>
              <a:rPr lang="ru-RU" sz="2200" b="1" i="1" dirty="0" smtClean="0"/>
              <a:t> </a:t>
            </a:r>
            <a:r>
              <a:rPr lang="ru-RU" sz="2200" b="1" i="1" dirty="0"/>
              <a:t>единстве </a:t>
            </a:r>
            <a:r>
              <a:rPr lang="ru-RU" sz="2200" b="1" dirty="0"/>
              <a:t>человеческой личности и приоритете мышления при осуществлении двигательной деятельности; </a:t>
            </a:r>
            <a:endParaRPr lang="ru-RU" sz="2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/>
              <a:t>на </a:t>
            </a:r>
            <a:r>
              <a:rPr lang="ru-RU" sz="2200" b="1" i="1" dirty="0" err="1"/>
              <a:t>человекотворческом</a:t>
            </a:r>
            <a:r>
              <a:rPr lang="ru-RU" sz="2200" b="1" i="1" dirty="0"/>
              <a:t>  характере культуры</a:t>
            </a:r>
            <a:r>
              <a:rPr lang="ru-RU" sz="2200" b="1" dirty="0"/>
              <a:t>, в котором раскрывается истинное духовно-физическое содержание физической культуры и реализуется на основе </a:t>
            </a:r>
            <a:r>
              <a:rPr lang="ru-RU" sz="2200" b="1" i="1" dirty="0"/>
              <a:t>принципа</a:t>
            </a:r>
            <a:r>
              <a:rPr lang="ru-RU" sz="2200" b="1" dirty="0"/>
              <a:t> </a:t>
            </a:r>
            <a:r>
              <a:rPr lang="ru-RU" sz="2200" b="1" i="1" dirty="0" err="1"/>
              <a:t>культуросообразности</a:t>
            </a:r>
            <a:r>
              <a:rPr lang="ru-RU" sz="2200" b="1" i="1" dirty="0"/>
              <a:t> </a:t>
            </a:r>
            <a:r>
              <a:rPr lang="ru-RU" sz="2200" b="1" dirty="0"/>
              <a:t>через сознательную </a:t>
            </a:r>
            <a:r>
              <a:rPr lang="ru-RU" sz="2200" b="1" dirty="0" smtClean="0"/>
              <a:t>физкультур-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/>
              <a:t>но-спортивную </a:t>
            </a:r>
            <a:r>
              <a:rPr lang="ru-RU" sz="2200" b="1" dirty="0"/>
              <a:t>активность человека, направленную на </a:t>
            </a:r>
            <a:endParaRPr lang="ru-RU" sz="2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/>
              <a:t>культурное </a:t>
            </a:r>
            <a:r>
              <a:rPr lang="ru-RU" sz="2200" b="1" dirty="0"/>
              <a:t>преобразование своих </a:t>
            </a:r>
            <a:r>
              <a:rPr lang="ru-RU" sz="2200" b="1" dirty="0" err="1" smtClean="0"/>
              <a:t>психотелесно</a:t>
            </a:r>
            <a:r>
              <a:rPr lang="ru-RU" sz="2200" b="1" dirty="0" smtClean="0"/>
              <a:t>-двигательных </a:t>
            </a:r>
            <a:r>
              <a:rPr lang="ru-RU" sz="2200" b="1" dirty="0"/>
              <a:t>характеристик</a:t>
            </a:r>
            <a:r>
              <a:rPr lang="ru-RU" sz="2200" dirty="0"/>
              <a:t>. 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2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1300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методология Кинезиологического знания как новая парадигма спортивной науки  </vt:lpstr>
      <vt:lpstr>Актуальность исследования</vt:lpstr>
      <vt:lpstr>Актуальность исследования</vt:lpstr>
      <vt:lpstr>Понятие кинестезы</vt:lpstr>
      <vt:lpstr>Понятие кинезиологии</vt:lpstr>
      <vt:lpstr>Основные направления развития кинезиологической науки</vt:lpstr>
      <vt:lpstr>Основные направления развития кинезиологической науки</vt:lpstr>
      <vt:lpstr>Основные характеристики кинезиологического подхода</vt:lpstr>
      <vt:lpstr>Основные характеристики кинезиологического подхода</vt:lpstr>
      <vt:lpstr>Основные характеристики кинезиологического подхода</vt:lpstr>
      <vt:lpstr>Основные характеристики кинезиологического подхода</vt:lpstr>
      <vt:lpstr>Уровни построения движений  (по Н.А. Бернштейну, 1947)</vt:lpstr>
      <vt:lpstr>Кинезиологические методы</vt:lpstr>
      <vt:lpstr>Кинезиологический подход – методологическая основа спортизации физического воспитания</vt:lpstr>
      <vt:lpstr>Кинезиологический подход – методологическая основа спортизации физического воспитания</vt:lpstr>
      <vt:lpstr>Кинезиологический подход – методологическая основа спортизации физического воспитания</vt:lpstr>
      <vt:lpstr>Кинезиологический подход – методологическая основа спортизации физического воспитания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Кинезиологический подход в сфере исследований физической культуры и спорта  </dc:title>
  <dc:creator>user</dc:creator>
  <cp:lastModifiedBy>user</cp:lastModifiedBy>
  <cp:revision>30</cp:revision>
  <dcterms:created xsi:type="dcterms:W3CDTF">2016-03-03T13:56:03Z</dcterms:created>
  <dcterms:modified xsi:type="dcterms:W3CDTF">2016-12-13T14:11:30Z</dcterms:modified>
</cp:coreProperties>
</file>